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71" r:id="rId3"/>
    <p:sldId id="303" r:id="rId4"/>
    <p:sldId id="304" r:id="rId5"/>
    <p:sldId id="305" r:id="rId6"/>
    <p:sldId id="284" r:id="rId7"/>
    <p:sldId id="294" r:id="rId8"/>
    <p:sldId id="306" r:id="rId9"/>
    <p:sldId id="329" r:id="rId10"/>
    <p:sldId id="291" r:id="rId11"/>
    <p:sldId id="328" r:id="rId12"/>
    <p:sldId id="326" r:id="rId13"/>
    <p:sldId id="297" r:id="rId14"/>
    <p:sldId id="295" r:id="rId15"/>
    <p:sldId id="298" r:id="rId16"/>
    <p:sldId id="307" r:id="rId17"/>
    <p:sldId id="272" r:id="rId18"/>
    <p:sldId id="331" r:id="rId19"/>
    <p:sldId id="330"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Lst>
  <p:sldSz cx="9144000" cy="6858000" type="screen4x3"/>
  <p:notesSz cx="6669088" cy="9926638"/>
  <p:defaultTextStyle>
    <a:defPPr>
      <a:defRPr lang="nl-NL"/>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16">
          <p15:clr>
            <a:srgbClr val="A4A3A4"/>
          </p15:clr>
        </p15:guide>
        <p15:guide id="2" pos="493">
          <p15:clr>
            <a:srgbClr val="A4A3A4"/>
          </p15:clr>
        </p15:guide>
        <p15:guide id="3" pos="2202">
          <p15:clr>
            <a:srgbClr val="A4A3A4"/>
          </p15:clr>
        </p15:guide>
        <p15:guide id="4" pos="3246">
          <p15:clr>
            <a:srgbClr val="A4A3A4"/>
          </p15:clr>
        </p15:guide>
        <p15:guide id="5" pos="4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38" autoAdjust="0"/>
  </p:normalViewPr>
  <p:slideViewPr>
    <p:cSldViewPr snapToGrid="0" snapToObjects="1">
      <p:cViewPr varScale="1">
        <p:scale>
          <a:sx n="95" d="100"/>
          <a:sy n="95" d="100"/>
        </p:scale>
        <p:origin x="2064" y="90"/>
      </p:cViewPr>
      <p:guideLst>
        <p:guide orient="horz" pos="3916"/>
        <p:guide pos="493"/>
        <p:guide pos="2202"/>
        <p:guide pos="3246"/>
        <p:guide pos="42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nl-NL"/>
          </a:p>
        </p:txBody>
      </p:sp>
      <p:sp>
        <p:nvSpPr>
          <p:cNvPr id="296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48E06AD-4B30-4E2D-85EB-7BBFBF62BA1C}" type="datetimeFigureOut">
              <a:rPr lang="nl-NL"/>
              <a:pPr>
                <a:defRPr/>
              </a:pPr>
              <a:t>23-3-2016</a:t>
            </a:fld>
            <a:endParaRPr lang="nl-NL"/>
          </a:p>
        </p:txBody>
      </p:sp>
      <p:sp>
        <p:nvSpPr>
          <p:cNvPr id="29700"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nl-NL"/>
          </a:p>
        </p:txBody>
      </p:sp>
      <p:sp>
        <p:nvSpPr>
          <p:cNvPr id="29701"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FCD86E2-6110-42B0-9B87-8DE996262D6D}" type="slidenum">
              <a:rPr lang="nl-NL"/>
              <a:pPr>
                <a:defRPr/>
              </a:pPr>
              <a:t>‹nr.›</a:t>
            </a:fld>
            <a:endParaRPr lang="nl-NL"/>
          </a:p>
        </p:txBody>
      </p:sp>
    </p:spTree>
    <p:extLst>
      <p:ext uri="{BB962C8B-B14F-4D97-AF65-F5344CB8AC3E}">
        <p14:creationId xmlns:p14="http://schemas.microsoft.com/office/powerpoint/2010/main" val="4254634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776663" y="0"/>
            <a:ext cx="2890837" cy="496888"/>
          </a:xfrm>
          <a:prstGeom prst="rect">
            <a:avLst/>
          </a:prstGeom>
        </p:spPr>
        <p:txBody>
          <a:bodyPr vert="horz" lIns="91440" tIns="45720" rIns="91440" bIns="45720" rtlCol="0"/>
          <a:lstStyle>
            <a:lvl1pPr algn="r">
              <a:defRPr sz="1200"/>
            </a:lvl1pPr>
          </a:lstStyle>
          <a:p>
            <a:pPr>
              <a:defRPr/>
            </a:pPr>
            <a:fld id="{14AF6398-3D09-4635-9148-3CE4775C98ED}" type="datetimeFigureOut">
              <a:rPr lang="nl-NL"/>
              <a:pPr>
                <a:defRPr/>
              </a:pPr>
              <a:t>23-3-2016</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28163"/>
            <a:ext cx="2890838" cy="4968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776663" y="9428163"/>
            <a:ext cx="2890837" cy="496887"/>
          </a:xfrm>
          <a:prstGeom prst="rect">
            <a:avLst/>
          </a:prstGeom>
        </p:spPr>
        <p:txBody>
          <a:bodyPr vert="horz" lIns="91440" tIns="45720" rIns="91440" bIns="45720" rtlCol="0" anchor="b"/>
          <a:lstStyle>
            <a:lvl1pPr algn="r">
              <a:defRPr sz="1200"/>
            </a:lvl1pPr>
          </a:lstStyle>
          <a:p>
            <a:pPr>
              <a:defRPr/>
            </a:pPr>
            <a:fld id="{AD7D2B5A-8B12-4219-94FF-C885BC54CF08}" type="slidenum">
              <a:rPr lang="nl-NL"/>
              <a:pPr>
                <a:defRPr/>
              </a:pPr>
              <a:t>‹nr.›</a:t>
            </a:fld>
            <a:endParaRPr lang="nl-NL"/>
          </a:p>
        </p:txBody>
      </p:sp>
    </p:spTree>
    <p:extLst>
      <p:ext uri="{BB962C8B-B14F-4D97-AF65-F5344CB8AC3E}">
        <p14:creationId xmlns:p14="http://schemas.microsoft.com/office/powerpoint/2010/main" val="2350400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- 22 tal vragen over leefbaarheid</a:t>
            </a:r>
          </a:p>
          <a:p>
            <a:pPr eaLnBrk="1" hangingPunct="1">
              <a:spcBef>
                <a:spcPct val="0"/>
              </a:spcBef>
            </a:pPr>
            <a:r>
              <a:rPr lang="nl-NL" smtClean="0"/>
              <a:t>- 3 tal vragen over veiligheid zitten niet in lemonrapport. Deze zijn namelijk vanuit de veiligheidsmonitor toegevoegd</a:t>
            </a:r>
          </a:p>
          <a:p>
            <a:pPr eaLnBrk="1" hangingPunct="1">
              <a:spcBef>
                <a:spcPct val="0"/>
              </a:spcBef>
            </a:pPr>
            <a:endParaRPr lang="nl-NL" smtClean="0"/>
          </a:p>
          <a:p>
            <a:pPr eaLnBrk="1" hangingPunct="1">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B2D1F3-B220-44A9-A583-FBD02DD7518A}" type="slidenum">
              <a:rPr lang="nl-NL" smtClean="0"/>
              <a:pPr/>
              <a:t>3</a:t>
            </a:fld>
            <a:endParaRPr lang="nl-NL" smtClean="0"/>
          </a:p>
        </p:txBody>
      </p:sp>
    </p:spTree>
    <p:extLst>
      <p:ext uri="{BB962C8B-B14F-4D97-AF65-F5344CB8AC3E}">
        <p14:creationId xmlns:p14="http://schemas.microsoft.com/office/powerpoint/2010/main" val="378100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D7D2B5A-8B12-4219-94FF-C885BC54CF08}" type="slidenum">
              <a:rPr lang="nl-NL" smtClean="0">
                <a:solidFill>
                  <a:prstClr val="black"/>
                </a:solidFill>
              </a:rPr>
              <a:pPr>
                <a:defRPr/>
              </a:pPr>
              <a:t>19</a:t>
            </a:fld>
            <a:endParaRPr lang="nl-NL">
              <a:solidFill>
                <a:prstClr val="black"/>
              </a:solidFill>
            </a:endParaRPr>
          </a:p>
        </p:txBody>
      </p:sp>
    </p:spTree>
    <p:extLst>
      <p:ext uri="{BB962C8B-B14F-4D97-AF65-F5344CB8AC3E}">
        <p14:creationId xmlns:p14="http://schemas.microsoft.com/office/powerpoint/2010/main" val="3827062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smtClean="0"/>
              <a:t>Bovendien scoren alle buurten een voldoende, met als laagste cijfer een 6,1 en als hoogste een 9,3.</a:t>
            </a:r>
            <a:endParaRPr lang="nl-NL" dirty="0"/>
          </a:p>
        </p:txBody>
      </p:sp>
      <p:sp>
        <p:nvSpPr>
          <p:cNvPr id="4" name="Tijdelijke aanduiding voor dianummer 3"/>
          <p:cNvSpPr>
            <a:spLocks noGrp="1"/>
          </p:cNvSpPr>
          <p:nvPr>
            <p:ph type="sldNum" sz="quarter" idx="10"/>
          </p:nvPr>
        </p:nvSpPr>
        <p:spPr/>
        <p:txBody>
          <a:bodyPr/>
          <a:lstStyle/>
          <a:p>
            <a:pPr>
              <a:defRPr/>
            </a:pPr>
            <a:fld id="{AD7D2B5A-8B12-4219-94FF-C885BC54CF08}" type="slidenum">
              <a:rPr lang="nl-NL" smtClean="0"/>
              <a:pPr>
                <a:defRPr/>
              </a:pPr>
              <a:t>32</a:t>
            </a:fld>
            <a:endParaRPr lang="nl-NL"/>
          </a:p>
        </p:txBody>
      </p:sp>
    </p:spTree>
    <p:extLst>
      <p:ext uri="{BB962C8B-B14F-4D97-AF65-F5344CB8AC3E}">
        <p14:creationId xmlns:p14="http://schemas.microsoft.com/office/powerpoint/2010/main" val="33207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marL="171450" indent="-171450" eaLnBrk="1" fontAlgn="auto" hangingPunct="1">
              <a:spcBef>
                <a:spcPts val="0"/>
              </a:spcBef>
              <a:spcAft>
                <a:spcPts val="0"/>
              </a:spcAft>
              <a:buFontTx/>
              <a:buChar char="-"/>
              <a:defRPr/>
            </a:pPr>
            <a:r>
              <a:rPr lang="nl-NL" dirty="0" smtClean="0"/>
              <a:t>Tilburg 90.000 woningen, dus meer dan de helft heeft </a:t>
            </a:r>
            <a:r>
              <a:rPr lang="nl-NL" dirty="0" err="1" smtClean="0"/>
              <a:t>enquete</a:t>
            </a:r>
            <a:r>
              <a:rPr lang="nl-NL" dirty="0" smtClean="0"/>
              <a:t> gekregen</a:t>
            </a:r>
          </a:p>
          <a:p>
            <a:pPr marL="171450" indent="-171450" eaLnBrk="1" fontAlgn="auto" hangingPunct="1">
              <a:spcBef>
                <a:spcPts val="0"/>
              </a:spcBef>
              <a:spcAft>
                <a:spcPts val="0"/>
              </a:spcAft>
              <a:buFontTx/>
              <a:buChar char="-"/>
              <a:defRPr/>
            </a:pPr>
            <a:r>
              <a:rPr lang="nl-NL" dirty="0" smtClean="0"/>
              <a:t>Hoge aantallen nodig om ook op buurtniveau uitspraken te kunnen doen (paar honderd woningen per </a:t>
            </a:r>
            <a:r>
              <a:rPr lang="nl-NL" dirty="0" err="1" smtClean="0"/>
              <a:t>subwijk</a:t>
            </a:r>
            <a:r>
              <a:rPr lang="nl-NL" dirty="0" smtClean="0"/>
              <a:t>)</a:t>
            </a:r>
          </a:p>
          <a:p>
            <a:pPr eaLnBrk="1" fontAlgn="auto" hangingPunct="1">
              <a:spcBef>
                <a:spcPts val="0"/>
              </a:spcBef>
              <a:spcAft>
                <a:spcPts val="0"/>
              </a:spcAft>
              <a:defRPr/>
            </a:pPr>
            <a:endParaRPr lang="nl-NL" dirty="0"/>
          </a:p>
        </p:txBody>
      </p:sp>
      <p:sp>
        <p:nvSpPr>
          <p:cNvPr id="225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690A1A-08BB-4679-8391-8D00A16E7877}" type="slidenum">
              <a:rPr lang="nl-NL" smtClean="0"/>
              <a:pPr/>
              <a:t>4</a:t>
            </a:fld>
            <a:endParaRPr lang="nl-NL" smtClean="0"/>
          </a:p>
        </p:txBody>
      </p:sp>
    </p:spTree>
    <p:extLst>
      <p:ext uri="{BB962C8B-B14F-4D97-AF65-F5344CB8AC3E}">
        <p14:creationId xmlns:p14="http://schemas.microsoft.com/office/powerpoint/2010/main" val="145664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t>Op deze vraag is gemiddeld 7,3 gescoord. (0,1 punt hoger dan 2013)</a:t>
            </a:r>
          </a:p>
          <a:p>
            <a:pPr marL="171450" indent="-171450" eaLnBrk="1" fontAlgn="auto" hangingPunct="1">
              <a:spcBef>
                <a:spcPts val="0"/>
              </a:spcBef>
              <a:spcAft>
                <a:spcPts val="0"/>
              </a:spcAft>
              <a:buFontTx/>
              <a:buChar char="-"/>
              <a:defRPr/>
            </a:pPr>
            <a:r>
              <a:rPr lang="nl-NL" dirty="0" smtClean="0"/>
              <a:t>Zaal vraag stellen wat ze vinden van een 6 op schoolrapport;</a:t>
            </a:r>
          </a:p>
          <a:p>
            <a:pPr marL="171450" indent="-171450" eaLnBrk="1" fontAlgn="auto" hangingPunct="1">
              <a:spcBef>
                <a:spcPts val="0"/>
              </a:spcBef>
              <a:spcAft>
                <a:spcPts val="0"/>
              </a:spcAft>
              <a:buFontTx/>
              <a:buChar char="-"/>
              <a:defRPr/>
            </a:pPr>
            <a:r>
              <a:rPr lang="nl-NL" dirty="0" smtClean="0"/>
              <a:t>Zaal vraag stellen of ze een 6 voor een bakker een aanbeveling vinden;</a:t>
            </a:r>
          </a:p>
          <a:p>
            <a:pPr marL="171450" indent="-171450" eaLnBrk="1" fontAlgn="auto" hangingPunct="1">
              <a:spcBef>
                <a:spcPts val="0"/>
              </a:spcBef>
              <a:spcAft>
                <a:spcPts val="0"/>
              </a:spcAft>
              <a:buFontTx/>
              <a:buChar char="-"/>
              <a:defRPr/>
            </a:pPr>
            <a:r>
              <a:rPr lang="nl-NL" dirty="0" smtClean="0"/>
              <a:t>Een “rapportcijfer” lezen is dus niet eenduidig. Ofwel subjectief. In wijktoets ook “harde” cijfers.</a:t>
            </a:r>
          </a:p>
          <a:p>
            <a:pPr eaLnBrk="1" fontAlgn="auto" hangingPunct="1">
              <a:spcBef>
                <a:spcPts val="0"/>
              </a:spcBef>
              <a:spcAft>
                <a:spcPts val="0"/>
              </a:spcAft>
              <a:defRPr/>
            </a:pPr>
            <a:endParaRPr lang="nl-NL" dirty="0"/>
          </a:p>
        </p:txBody>
      </p:sp>
      <p:sp>
        <p:nvSpPr>
          <p:cNvPr id="245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AAAC17-741A-4AAC-8F66-903DB50D0CEE}" type="slidenum">
              <a:rPr lang="nl-NL" smtClean="0"/>
              <a:pPr/>
              <a:t>5</a:t>
            </a:fld>
            <a:endParaRPr lang="nl-NL" smtClean="0"/>
          </a:p>
        </p:txBody>
      </p:sp>
    </p:spTree>
    <p:extLst>
      <p:ext uri="{BB962C8B-B14F-4D97-AF65-F5344CB8AC3E}">
        <p14:creationId xmlns:p14="http://schemas.microsoft.com/office/powerpoint/2010/main" val="66971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76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Voorbeeld van beschikbare kaarten. Deze zijn er t.a.v. alle vragen.</a:t>
            </a:r>
          </a:p>
          <a:p>
            <a:pPr eaLnBrk="1" hangingPunct="1">
              <a:spcBef>
                <a:spcPct val="0"/>
              </a:spcBef>
            </a:pPr>
            <a:r>
              <a:rPr lang="nl-NL" dirty="0" smtClean="0"/>
              <a:t>Dia betreft: Algemeen oordeel over de buurt</a:t>
            </a:r>
          </a:p>
          <a:p>
            <a:pPr eaLnBrk="1" hangingPunct="1">
              <a:spcBef>
                <a:spcPct val="0"/>
              </a:spcBef>
            </a:pPr>
            <a:r>
              <a:rPr lang="nl-NL" dirty="0" smtClean="0"/>
              <a:t>‘Gele</a:t>
            </a:r>
            <a:r>
              <a:rPr lang="nl-NL" baseline="0" dirty="0" smtClean="0"/>
              <a:t> buurten’ (oordeel van 5 tot 6): Hasselt (</a:t>
            </a:r>
            <a:r>
              <a:rPr lang="nl-NL" baseline="0" dirty="0" err="1" smtClean="0"/>
              <a:t>subwijk</a:t>
            </a:r>
            <a:r>
              <a:rPr lang="nl-NL" baseline="0" dirty="0" smtClean="0"/>
              <a:t> 226) en Groenewoud (</a:t>
            </a:r>
            <a:r>
              <a:rPr lang="nl-NL" baseline="0" dirty="0" err="1" smtClean="0"/>
              <a:t>subwijk</a:t>
            </a:r>
            <a:r>
              <a:rPr lang="nl-NL" baseline="0" dirty="0" smtClean="0"/>
              <a:t> 615)</a:t>
            </a:r>
            <a:endParaRPr lang="nl-NL" dirty="0" smtClean="0"/>
          </a:p>
        </p:txBody>
      </p:sp>
      <p:sp>
        <p:nvSpPr>
          <p:cNvPr id="2765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BB5D2-DC99-40AA-A197-388D4811144B}" type="slidenum">
              <a:rPr lang="nl-NL" smtClean="0"/>
              <a:pPr/>
              <a:t>7</a:t>
            </a:fld>
            <a:endParaRPr lang="nl-NL" smtClean="0"/>
          </a:p>
        </p:txBody>
      </p:sp>
    </p:spTree>
    <p:extLst>
      <p:ext uri="{BB962C8B-B14F-4D97-AF65-F5344CB8AC3E}">
        <p14:creationId xmlns:p14="http://schemas.microsoft.com/office/powerpoint/2010/main" val="390046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Op 13 onderdelen significante vooruitgang.</a:t>
            </a:r>
          </a:p>
          <a:p>
            <a:pPr marL="171450" indent="-171450">
              <a:buFontTx/>
              <a:buChar char="-"/>
            </a:pPr>
            <a:r>
              <a:rPr lang="nl-NL" dirty="0" smtClean="0"/>
              <a:t>Vooral op onderdeel</a:t>
            </a:r>
            <a:r>
              <a:rPr lang="nl-NL" baseline="0" dirty="0" smtClean="0"/>
              <a:t> sociaal: alle onderdelen vooruitgegaan</a:t>
            </a:r>
          </a:p>
          <a:p>
            <a:pPr marL="171450" indent="-171450">
              <a:buFontTx/>
              <a:buChar char="-"/>
            </a:pPr>
            <a:r>
              <a:rPr lang="nl-NL" baseline="0" dirty="0" smtClean="0"/>
              <a:t>Veel positieve buurten met een positieve ontwikkeling op onderdelen</a:t>
            </a:r>
          </a:p>
          <a:p>
            <a:pPr marL="171450" indent="-171450">
              <a:buFontTx/>
              <a:buChar char="-"/>
            </a:pPr>
            <a:r>
              <a:rPr lang="nl-NL" baseline="0" dirty="0" smtClean="0"/>
              <a:t>Slechts een aantal met een negatieve ontwikkeling op onderdelen</a:t>
            </a:r>
            <a:endParaRPr lang="nl-NL" dirty="0"/>
          </a:p>
        </p:txBody>
      </p:sp>
      <p:sp>
        <p:nvSpPr>
          <p:cNvPr id="4" name="Tijdelijke aanduiding voor dianummer 3"/>
          <p:cNvSpPr>
            <a:spLocks noGrp="1"/>
          </p:cNvSpPr>
          <p:nvPr>
            <p:ph type="sldNum" sz="quarter" idx="10"/>
          </p:nvPr>
        </p:nvSpPr>
        <p:spPr/>
        <p:txBody>
          <a:bodyPr/>
          <a:lstStyle/>
          <a:p>
            <a:pPr>
              <a:defRPr/>
            </a:pPr>
            <a:fld id="{AD7D2B5A-8B12-4219-94FF-C885BC54CF08}" type="slidenum">
              <a:rPr lang="nl-NL" smtClean="0"/>
              <a:pPr>
                <a:defRPr/>
              </a:pPr>
              <a:t>10</a:t>
            </a:fld>
            <a:endParaRPr lang="nl-NL"/>
          </a:p>
        </p:txBody>
      </p:sp>
    </p:spTree>
    <p:extLst>
      <p:ext uri="{BB962C8B-B14F-4D97-AF65-F5344CB8AC3E}">
        <p14:creationId xmlns:p14="http://schemas.microsoft.com/office/powerpoint/2010/main" val="277682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58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Toelichting zwart, grijs , groen en rood; en de driehoekjes</a:t>
            </a:r>
          </a:p>
        </p:txBody>
      </p:sp>
      <p:sp>
        <p:nvSpPr>
          <p:cNvPr id="3584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9E5134-F7BA-4393-9249-FC0BD07094EB}" type="slidenum">
              <a:rPr lang="nl-NL" smtClean="0"/>
              <a:pPr/>
              <a:t>13</a:t>
            </a:fld>
            <a:endParaRPr lang="nl-NL" smtClean="0"/>
          </a:p>
        </p:txBody>
      </p:sp>
    </p:spTree>
    <p:extLst>
      <p:ext uri="{BB962C8B-B14F-4D97-AF65-F5344CB8AC3E}">
        <p14:creationId xmlns:p14="http://schemas.microsoft.com/office/powerpoint/2010/main" val="321584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99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nl-NL" dirty="0" smtClean="0"/>
              <a:t>Er zijn ook wijken waar het minder goed gaat</a:t>
            </a:r>
          </a:p>
          <a:p>
            <a:pPr marL="171450" indent="-171450" eaLnBrk="1" hangingPunct="1">
              <a:spcBef>
                <a:spcPct val="0"/>
              </a:spcBef>
              <a:buFontTx/>
              <a:buChar char="-"/>
            </a:pPr>
            <a:r>
              <a:rPr lang="nl-NL" dirty="0" err="1" smtClean="0"/>
              <a:t>Korvel</a:t>
            </a:r>
            <a:r>
              <a:rPr lang="nl-NL" dirty="0" smtClean="0"/>
              <a:t> scoort minder</a:t>
            </a:r>
            <a:r>
              <a:rPr lang="nl-NL" baseline="0" dirty="0" smtClean="0"/>
              <a:t> goed dan gemiddelde Tilburg en ook t.o.v. 2013. </a:t>
            </a:r>
          </a:p>
          <a:p>
            <a:pPr marL="171450" indent="-171450" eaLnBrk="1" hangingPunct="1">
              <a:spcBef>
                <a:spcPct val="0"/>
              </a:spcBef>
              <a:buFontTx/>
              <a:buChar char="-"/>
            </a:pPr>
            <a:r>
              <a:rPr lang="nl-NL" baseline="0" dirty="0" err="1" smtClean="0"/>
              <a:t>Korvel</a:t>
            </a:r>
            <a:r>
              <a:rPr lang="nl-NL" baseline="0" dirty="0" smtClean="0"/>
              <a:t> van </a:t>
            </a:r>
            <a:r>
              <a:rPr lang="nl-NL" baseline="0" dirty="0" err="1" smtClean="0"/>
              <a:t>aandachtswijk</a:t>
            </a:r>
            <a:r>
              <a:rPr lang="nl-NL" baseline="0" dirty="0" smtClean="0"/>
              <a:t> naar focuswijk (voorstel)</a:t>
            </a:r>
          </a:p>
          <a:p>
            <a:pPr marL="171450" indent="-171450" eaLnBrk="1" hangingPunct="1">
              <a:spcBef>
                <a:spcPct val="0"/>
              </a:spcBef>
              <a:buFontTx/>
              <a:buChar char="-"/>
            </a:pPr>
            <a:endParaRPr lang="nl-NL" baseline="0" dirty="0" smtClean="0"/>
          </a:p>
          <a:p>
            <a:pPr eaLnBrk="1" fontAlgn="auto" hangingPunct="1">
              <a:spcBef>
                <a:spcPts val="0"/>
              </a:spcBef>
              <a:spcAft>
                <a:spcPts val="0"/>
              </a:spcAft>
              <a:defRPr/>
            </a:pPr>
            <a:r>
              <a:rPr lang="nl-NL" dirty="0" smtClean="0"/>
              <a:t>NB AANVULLEN</a:t>
            </a:r>
            <a:r>
              <a:rPr lang="nl-NL" baseline="0" dirty="0" smtClean="0"/>
              <a:t> WELKE SUBBURTEN HET BETREFT EN WIE DAAR BEZIT HEEFT</a:t>
            </a:r>
            <a:endParaRPr lang="nl-NL" dirty="0" smtClean="0"/>
          </a:p>
          <a:p>
            <a:pPr eaLnBrk="1" fontAlgn="auto" hangingPunct="1">
              <a:spcBef>
                <a:spcPts val="0"/>
              </a:spcBef>
              <a:spcAft>
                <a:spcPts val="0"/>
              </a:spcAft>
              <a:defRPr/>
            </a:pPr>
            <a:endParaRPr lang="nl-NL" dirty="0" smtClean="0"/>
          </a:p>
          <a:p>
            <a:pPr marL="171450" indent="-171450" eaLnBrk="1" fontAlgn="auto" hangingPunct="1">
              <a:spcBef>
                <a:spcPts val="0"/>
              </a:spcBef>
              <a:spcAft>
                <a:spcPts val="0"/>
              </a:spcAft>
              <a:buFontTx/>
              <a:buChar char="-"/>
              <a:defRPr/>
            </a:pPr>
            <a:r>
              <a:rPr lang="nl-NL" dirty="0" smtClean="0"/>
              <a:t>170</a:t>
            </a:r>
          </a:p>
          <a:p>
            <a:pPr marL="171450" indent="-171450" eaLnBrk="1" hangingPunct="1">
              <a:spcBef>
                <a:spcPct val="0"/>
              </a:spcBef>
              <a:buFontTx/>
              <a:buChar char="-"/>
            </a:pPr>
            <a:endParaRPr lang="nl-NL" dirty="0" smtClean="0"/>
          </a:p>
        </p:txBody>
      </p:sp>
      <p:sp>
        <p:nvSpPr>
          <p:cNvPr id="3993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1F977-1C66-402F-94C1-6F00A9BBD2A2}" type="slidenum">
              <a:rPr lang="nl-NL" smtClean="0"/>
              <a:pPr/>
              <a:t>14</a:t>
            </a:fld>
            <a:endParaRPr lang="nl-NL" smtClean="0"/>
          </a:p>
        </p:txBody>
      </p:sp>
    </p:spTree>
    <p:extLst>
      <p:ext uri="{BB962C8B-B14F-4D97-AF65-F5344CB8AC3E}">
        <p14:creationId xmlns:p14="http://schemas.microsoft.com/office/powerpoint/2010/main" val="371422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marL="171450" indent="-171450" eaLnBrk="1" fontAlgn="auto" hangingPunct="1">
              <a:spcBef>
                <a:spcPts val="0"/>
              </a:spcBef>
              <a:spcAft>
                <a:spcPts val="0"/>
              </a:spcAft>
              <a:buFontTx/>
              <a:buChar char="-"/>
              <a:defRPr/>
            </a:pPr>
            <a:r>
              <a:rPr lang="nl-NL" dirty="0" smtClean="0"/>
              <a:t>Voorbeeld om aan te geven dat er op buurt niveau weldegelijk grote ontwikkelingen zichtbaar zijn. </a:t>
            </a:r>
          </a:p>
          <a:p>
            <a:pPr marL="171450" indent="-171450" eaLnBrk="1" fontAlgn="auto" hangingPunct="1">
              <a:spcBef>
                <a:spcPts val="0"/>
              </a:spcBef>
              <a:spcAft>
                <a:spcPts val="0"/>
              </a:spcAft>
              <a:buFontTx/>
              <a:buChar char="-"/>
              <a:defRPr/>
            </a:pPr>
            <a:r>
              <a:rPr lang="nl-NL" dirty="0" smtClean="0"/>
              <a:t>Voorbeeld dat fysiek ingrijpen duidelijk impact heeft op scores leefbaarheid</a:t>
            </a:r>
          </a:p>
          <a:p>
            <a:pPr eaLnBrk="1" fontAlgn="auto" hangingPunct="1">
              <a:spcBef>
                <a:spcPts val="0"/>
              </a:spcBef>
              <a:spcAft>
                <a:spcPts val="0"/>
              </a:spcAft>
              <a:defRPr/>
            </a:pPr>
            <a:r>
              <a:rPr lang="nl-NL" dirty="0" smtClean="0"/>
              <a:t>- Betreft</a:t>
            </a:r>
            <a:r>
              <a:rPr lang="nl-NL" baseline="0" dirty="0" smtClean="0"/>
              <a:t> buurt de Reit</a:t>
            </a:r>
            <a:endParaRPr lang="nl-NL" dirty="0" smtClean="0"/>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dirty="0" smtClean="0"/>
              <a:t>NB AANVULLEN</a:t>
            </a:r>
            <a:r>
              <a:rPr lang="nl-NL" baseline="0" dirty="0" smtClean="0"/>
              <a:t> WELKE SUBBURTEN HET BETREFT EN WIE DAAR BEZIT HEEFT</a:t>
            </a:r>
            <a:endParaRPr lang="nl-NL" dirty="0" smtClean="0"/>
          </a:p>
          <a:p>
            <a:pPr eaLnBrk="1" fontAlgn="auto" hangingPunct="1">
              <a:spcBef>
                <a:spcPts val="0"/>
              </a:spcBef>
              <a:spcAft>
                <a:spcPts val="0"/>
              </a:spcAft>
              <a:defRPr/>
            </a:pPr>
            <a:endParaRPr lang="nl-NL" dirty="0" smtClean="0"/>
          </a:p>
          <a:p>
            <a:pPr marL="171450" indent="-171450" eaLnBrk="1" fontAlgn="auto" hangingPunct="1">
              <a:spcBef>
                <a:spcPts val="0"/>
              </a:spcBef>
              <a:spcAft>
                <a:spcPts val="0"/>
              </a:spcAft>
              <a:buFontTx/>
              <a:buChar char="-"/>
              <a:defRPr/>
            </a:pPr>
            <a:r>
              <a:rPr lang="nl-NL" dirty="0" smtClean="0"/>
              <a:t>312</a:t>
            </a:r>
            <a:r>
              <a:rPr lang="nl-NL" baseline="0" dirty="0" smtClean="0"/>
              <a:t> </a:t>
            </a:r>
            <a:endParaRPr lang="nl-NL" dirty="0"/>
          </a:p>
        </p:txBody>
      </p:sp>
      <p:sp>
        <p:nvSpPr>
          <p:cNvPr id="3789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E95270-3E2F-49CA-825F-6DF2815E45EF}" type="slidenum">
              <a:rPr lang="nl-NL" smtClean="0"/>
              <a:pPr/>
              <a:t>15</a:t>
            </a:fld>
            <a:endParaRPr lang="nl-NL" smtClean="0"/>
          </a:p>
        </p:txBody>
      </p:sp>
    </p:spTree>
    <p:extLst>
      <p:ext uri="{BB962C8B-B14F-4D97-AF65-F5344CB8AC3E}">
        <p14:creationId xmlns:p14="http://schemas.microsoft.com/office/powerpoint/2010/main" val="167111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40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40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9C8615-DA46-4DF3-94A7-56C188FFEB0A}" type="slidenum">
              <a:rPr lang="nl-NL" smtClean="0"/>
              <a:pPr/>
              <a:t>16</a:t>
            </a:fld>
            <a:endParaRPr lang="nl-NL" smtClean="0"/>
          </a:p>
        </p:txBody>
      </p:sp>
    </p:spTree>
    <p:extLst>
      <p:ext uri="{BB962C8B-B14F-4D97-AF65-F5344CB8AC3E}">
        <p14:creationId xmlns:p14="http://schemas.microsoft.com/office/powerpoint/2010/main" val="13408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80306F3A-24FF-4968-A7AD-6DEED3B5795C}" type="datetimeFigureOut">
              <a:rPr lang="nl-NL"/>
              <a:pPr>
                <a:defRPr/>
              </a:pPr>
              <a:t>23-3-2016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BF94626-FDD4-459A-924C-EA1D776D9BBB}"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578BF8F-B367-474A-8642-2B1D2848CB6F}" type="datetimeFigureOut">
              <a:rPr lang="nl-NL"/>
              <a:pPr>
                <a:defRPr/>
              </a:pPr>
              <a:t>23-3-2016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A24D09F-EE99-43BA-9B6D-3284D77B9AFD}"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AE482AE-E5CF-4798-9B8E-74D2E68E5659}" type="datetimeFigureOut">
              <a:rPr lang="nl-NL"/>
              <a:pPr>
                <a:defRPr/>
              </a:pPr>
              <a:t>23-3-2016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65B224F-EFF5-4F9B-9A95-347ACE140A87}"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Tijdelijke aanduiding voor datum 3"/>
          <p:cNvSpPr>
            <a:spLocks noGrp="1"/>
          </p:cNvSpPr>
          <p:nvPr>
            <p:ph type="dt" sz="half" idx="10"/>
          </p:nvPr>
        </p:nvSpPr>
        <p:spPr/>
        <p:txBody>
          <a:bodyPr/>
          <a:lstStyle>
            <a:lvl1pPr>
              <a:defRPr/>
            </a:lvl1pPr>
          </a:lstStyle>
          <a:p>
            <a:pPr>
              <a:defRPr/>
            </a:pPr>
            <a:fld id="{2B69F9DB-CEFA-4C85-9A85-2DEBCA0EDF7F}" type="datetimeFigureOut">
              <a:rPr lang="nl-NL"/>
              <a:pPr>
                <a:defRPr/>
              </a:pPr>
              <a:t>23-3-2016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2CCC1E3-E599-4BE9-BC34-2C5042EEEC2C}"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atum 3"/>
          <p:cNvSpPr>
            <a:spLocks noGrp="1"/>
          </p:cNvSpPr>
          <p:nvPr>
            <p:ph type="dt" sz="half" idx="10"/>
          </p:nvPr>
        </p:nvSpPr>
        <p:spPr/>
        <p:txBody>
          <a:bodyPr/>
          <a:lstStyle>
            <a:lvl1pPr>
              <a:defRPr/>
            </a:lvl1pPr>
          </a:lstStyle>
          <a:p>
            <a:pPr>
              <a:defRPr/>
            </a:pPr>
            <a:fld id="{7E3135D8-0BF6-452B-8090-607EB333BB8C}" type="datetimeFigureOut">
              <a:rPr lang="nl-NL"/>
              <a:pPr>
                <a:defRPr/>
              </a:pPr>
              <a:t>23-3-2016</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1C0C9AD-240A-413B-9CC7-8F8EE41956C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1D86644-BB26-427D-8D83-188ECE2C5093}" type="datetimeFigureOut">
              <a:rPr lang="nl-NL"/>
              <a:pPr>
                <a:defRPr/>
              </a:pPr>
              <a:t>23-3-2016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FB9E9E6-E2DE-42C0-8208-D8E739233C35}"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67F7EC70-2C85-432C-A34B-215AF72BFBA6}" type="datetimeFigureOut">
              <a:rPr lang="nl-NL"/>
              <a:pPr>
                <a:defRPr/>
              </a:pPr>
              <a:t>23-3-2016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38DF37C-2C78-4491-98FE-405FF45145C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25E07108-89E9-410D-ADB5-60BF034F0930}" type="datetimeFigureOut">
              <a:rPr lang="nl-NL"/>
              <a:pPr>
                <a:defRPr/>
              </a:pPr>
              <a:t>23-3-2016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E5F0BD7-00AE-4F49-8BF4-025FB457B8B8}"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2B11DFC0-7D8F-4484-ABD6-A77C48571D71}" type="datetimeFigureOut">
              <a:rPr lang="nl-NL"/>
              <a:pPr>
                <a:defRPr/>
              </a:pPr>
              <a:t>23-3-2016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27757AC1-8C09-4DCA-8642-9315F6EE2FC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AC66303D-13E1-446E-AEA9-2144686F9785}" type="datetimeFigureOut">
              <a:rPr lang="nl-NL"/>
              <a:pPr>
                <a:defRPr/>
              </a:pPr>
              <a:t>23-3-2016</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1D7E9A1C-9146-404E-9A8E-79C36F8CA7C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44F393B-1936-49FA-84A0-C87B55487B02}" type="datetimeFigureOut">
              <a:rPr lang="nl-NL"/>
              <a:pPr>
                <a:defRPr/>
              </a:pPr>
              <a:t>23-3-2016</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F92A78DA-C582-4873-B160-B5D8567B2FC9}"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94FB78E0-22FB-4DE8-B33E-B511CADD70F7}" type="datetimeFigureOut">
              <a:rPr lang="nl-NL"/>
              <a:pPr>
                <a:defRPr/>
              </a:pPr>
              <a:t>23-3-2016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8C5A996-1CBD-44FF-836F-EF1DC2BCD871}"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4A88A67F-C004-40C1-BF32-4299639F5C8D}" type="datetimeFigureOut">
              <a:rPr lang="nl-NL"/>
              <a:pPr>
                <a:defRPr/>
              </a:pPr>
              <a:t>23-3-2016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F751F27-439D-40DC-85D9-22CFEEC0DCF2}"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B24F81-3341-4CBE-B261-0041A4BE24A4}" type="datetimeFigureOut">
              <a:rPr lang="nl-NL"/>
              <a:pPr>
                <a:defRPr/>
              </a:pPr>
              <a:t>23-3-2016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11E519-969C-460E-9085-6CCF398C3DD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ctrTitle"/>
          </p:nvPr>
        </p:nvSpPr>
        <p:spPr>
          <a:xfrm>
            <a:off x="620713" y="1443038"/>
            <a:ext cx="7194550" cy="835025"/>
          </a:xfrm>
        </p:spPr>
        <p:txBody>
          <a:bodyPr wrap="none" anchor="t"/>
          <a:lstStyle/>
          <a:p>
            <a:pPr algn="l" eaLnBrk="1" hangingPunct="1"/>
            <a:r>
              <a:rPr lang="nl-NL" b="1" smtClean="0">
                <a:solidFill>
                  <a:srgbClr val="043258"/>
                </a:solidFill>
              </a:rPr>
              <a:t>Wijktoets en Lemon</a:t>
            </a:r>
          </a:p>
        </p:txBody>
      </p:sp>
      <p:sp>
        <p:nvSpPr>
          <p:cNvPr id="17410" name="Subtitel 2"/>
          <p:cNvSpPr>
            <a:spLocks noGrp="1"/>
          </p:cNvSpPr>
          <p:nvPr>
            <p:ph type="subTitle" idx="1"/>
          </p:nvPr>
        </p:nvSpPr>
        <p:spPr>
          <a:xfrm>
            <a:off x="620713" y="2016125"/>
            <a:ext cx="7194550" cy="3689350"/>
          </a:xfrm>
        </p:spPr>
        <p:txBody>
          <a:bodyPr/>
          <a:lstStyle/>
          <a:p>
            <a:pPr algn="l" eaLnBrk="1" hangingPunct="1"/>
            <a:r>
              <a:rPr lang="nl-NL" smtClean="0">
                <a:solidFill>
                  <a:srgbClr val="898989"/>
                </a:solidFill>
              </a:rPr>
              <a:t>Symposium SBO</a:t>
            </a:r>
          </a:p>
          <a:p>
            <a:pPr algn="l" eaLnBrk="1" hangingPunct="1"/>
            <a:endParaRPr lang="nl-NL" smtClean="0">
              <a:solidFill>
                <a:srgbClr val="898989"/>
              </a:solidFill>
            </a:endParaRPr>
          </a:p>
          <a:p>
            <a:pPr algn="l" eaLnBrk="1" hangingPunct="1"/>
            <a:endParaRPr lang="nl-NL" smtClean="0">
              <a:solidFill>
                <a:srgbClr val="898989"/>
              </a:solidFill>
            </a:endParaRPr>
          </a:p>
          <a:p>
            <a:pPr algn="l" eaLnBrk="1" hangingPunct="1"/>
            <a:endParaRPr lang="nl-NL" smtClean="0">
              <a:solidFill>
                <a:srgbClr val="898989"/>
              </a:solidFill>
            </a:endParaRPr>
          </a:p>
        </p:txBody>
      </p:sp>
      <p:pic>
        <p:nvPicPr>
          <p:cNvPr id="17411" name="Picture 5" descr="Logo WonenBreburg_rgb"/>
          <p:cNvPicPr>
            <a:picLocks noChangeAspect="1" noChangeArrowheads="1"/>
          </p:cNvPicPr>
          <p:nvPr/>
        </p:nvPicPr>
        <p:blipFill>
          <a:blip r:embed="rId2"/>
          <a:srcRect/>
          <a:stretch>
            <a:fillRect/>
          </a:stretch>
        </p:blipFill>
        <p:spPr bwMode="auto">
          <a:xfrm>
            <a:off x="1944688" y="5651500"/>
            <a:ext cx="1857375" cy="619125"/>
          </a:xfrm>
          <a:prstGeom prst="rect">
            <a:avLst/>
          </a:prstGeom>
          <a:noFill/>
          <a:ln w="9525">
            <a:noFill/>
            <a:miter lim="800000"/>
            <a:headEnd/>
            <a:tailEnd/>
          </a:ln>
        </p:spPr>
      </p:pic>
      <p:pic>
        <p:nvPicPr>
          <p:cNvPr id="17412" name="Picture 6" descr="Tiwos_nieuw_ rgb"/>
          <p:cNvPicPr>
            <a:picLocks noChangeAspect="1" noChangeArrowheads="1"/>
          </p:cNvPicPr>
          <p:nvPr/>
        </p:nvPicPr>
        <p:blipFill>
          <a:blip r:embed="rId3"/>
          <a:srcRect/>
          <a:stretch>
            <a:fillRect/>
          </a:stretch>
        </p:blipFill>
        <p:spPr bwMode="auto">
          <a:xfrm>
            <a:off x="3990975" y="5651500"/>
            <a:ext cx="1901825" cy="542925"/>
          </a:xfrm>
          <a:prstGeom prst="rect">
            <a:avLst/>
          </a:prstGeom>
          <a:noFill/>
          <a:ln w="9525">
            <a:noFill/>
            <a:miter lim="800000"/>
            <a:headEnd/>
            <a:tailEnd/>
          </a:ln>
        </p:spPr>
      </p:pic>
      <p:pic>
        <p:nvPicPr>
          <p:cNvPr id="17413" name="Picture 7" descr="Logo TBV nieuw kleur3"/>
          <p:cNvPicPr>
            <a:picLocks noChangeAspect="1" noChangeArrowheads="1"/>
          </p:cNvPicPr>
          <p:nvPr/>
        </p:nvPicPr>
        <p:blipFill>
          <a:blip r:embed="rId4"/>
          <a:srcRect/>
          <a:stretch>
            <a:fillRect/>
          </a:stretch>
        </p:blipFill>
        <p:spPr bwMode="auto">
          <a:xfrm>
            <a:off x="0" y="5784850"/>
            <a:ext cx="1755775" cy="409575"/>
          </a:xfrm>
          <a:prstGeom prst="rect">
            <a:avLst/>
          </a:prstGeom>
          <a:noFill/>
          <a:ln w="9525">
            <a:noFill/>
            <a:miter lim="800000"/>
            <a:headEnd/>
            <a:tailEnd/>
          </a:ln>
        </p:spPr>
      </p:pic>
      <p:pic>
        <p:nvPicPr>
          <p:cNvPr id="17414" name="Picture 8" descr="Logo 't Heem kleur"/>
          <p:cNvPicPr>
            <a:picLocks noChangeAspect="1" noChangeArrowheads="1"/>
          </p:cNvPicPr>
          <p:nvPr/>
        </p:nvPicPr>
        <p:blipFill>
          <a:blip r:embed="rId5"/>
          <a:srcRect/>
          <a:stretch>
            <a:fillRect/>
          </a:stretch>
        </p:blipFill>
        <p:spPr bwMode="auto">
          <a:xfrm>
            <a:off x="5973763" y="5705475"/>
            <a:ext cx="1408112" cy="663575"/>
          </a:xfrm>
          <a:prstGeom prst="rect">
            <a:avLst/>
          </a:prstGeom>
          <a:noFill/>
          <a:ln w="9525">
            <a:noFill/>
            <a:miter lim="800000"/>
            <a:headEnd/>
            <a:tailEnd/>
          </a:ln>
        </p:spPr>
      </p:pic>
      <p:pic>
        <p:nvPicPr>
          <p:cNvPr id="17415" name="Picture 10" descr="logo-gemeente-tilburg"/>
          <p:cNvPicPr>
            <a:picLocks noChangeAspect="1" noChangeArrowheads="1"/>
          </p:cNvPicPr>
          <p:nvPr/>
        </p:nvPicPr>
        <p:blipFill>
          <a:blip r:embed="rId6"/>
          <a:srcRect/>
          <a:stretch>
            <a:fillRect/>
          </a:stretch>
        </p:blipFill>
        <p:spPr bwMode="auto">
          <a:xfrm>
            <a:off x="7381875" y="5741988"/>
            <a:ext cx="1560513" cy="47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Tijdelijke aanduiding voor inhoud 2"/>
          <p:cNvSpPr>
            <a:spLocks noGrp="1"/>
          </p:cNvSpPr>
          <p:nvPr>
            <p:ph idx="1"/>
          </p:nvPr>
        </p:nvSpPr>
        <p:spPr/>
        <p:txBody>
          <a:bodyPr/>
          <a:lstStyle/>
          <a:p>
            <a:endParaRPr lang="nl-NL" smtClean="0"/>
          </a:p>
        </p:txBody>
      </p:sp>
      <p:sp>
        <p:nvSpPr>
          <p:cNvPr id="3" name="Titel 2"/>
          <p:cNvSpPr>
            <a:spLocks noGrp="1"/>
          </p:cNvSpPr>
          <p:nvPr>
            <p:ph type="title"/>
          </p:nvPr>
        </p:nvSpPr>
        <p:spPr/>
        <p:txBody>
          <a:bodyPr/>
          <a:lstStyle/>
          <a:p>
            <a:endParaRPr lang="nl-NL"/>
          </a:p>
        </p:txBody>
      </p:sp>
      <p:pic>
        <p:nvPicPr>
          <p:cNvPr id="5" name="Afbeelding 4"/>
          <p:cNvPicPr>
            <a:picLocks noChangeAspect="1"/>
          </p:cNvPicPr>
          <p:nvPr/>
        </p:nvPicPr>
        <p:blipFill>
          <a:blip r:embed="rId3"/>
          <a:stretch>
            <a:fillRect/>
          </a:stretch>
        </p:blipFill>
        <p:spPr>
          <a:xfrm>
            <a:off x="138021" y="7491"/>
            <a:ext cx="8927860" cy="68682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nl-NL" b="1" dirty="0">
                <a:solidFill>
                  <a:srgbClr val="043258"/>
                </a:solidFill>
              </a:rPr>
              <a:t>Grote verschillen tussen wijken</a:t>
            </a:r>
            <a:r>
              <a:rPr lang="nl-NL" dirty="0" smtClean="0"/>
              <a:t/>
            </a:r>
            <a:br>
              <a:rPr lang="nl-NL" dirty="0" smtClean="0"/>
            </a:br>
            <a:r>
              <a:rPr lang="nl-NL" sz="3200" b="1" dirty="0">
                <a:solidFill>
                  <a:srgbClr val="043258"/>
                </a:solidFill>
              </a:rPr>
              <a:t>fysiek</a:t>
            </a:r>
          </a:p>
        </p:txBody>
      </p:sp>
      <p:sp>
        <p:nvSpPr>
          <p:cNvPr id="29699" name="Tijdelijke aanduiding voor inhoud 2"/>
          <p:cNvSpPr>
            <a:spLocks noGrp="1"/>
          </p:cNvSpPr>
          <p:nvPr>
            <p:ph idx="1"/>
          </p:nvPr>
        </p:nvSpPr>
        <p:spPr/>
        <p:txBody>
          <a:bodyPr/>
          <a:lstStyle/>
          <a:p>
            <a:endParaRPr lang="nl-NL" smtClean="0"/>
          </a:p>
        </p:txBody>
      </p:sp>
      <p:pic>
        <p:nvPicPr>
          <p:cNvPr id="2" name="Afbeelding 1"/>
          <p:cNvPicPr>
            <a:picLocks noChangeAspect="1"/>
          </p:cNvPicPr>
          <p:nvPr/>
        </p:nvPicPr>
        <p:blipFill>
          <a:blip r:embed="rId2"/>
          <a:stretch>
            <a:fillRect/>
          </a:stretch>
        </p:blipFill>
        <p:spPr>
          <a:xfrm>
            <a:off x="623887" y="1535189"/>
            <a:ext cx="7896225" cy="5048250"/>
          </a:xfrm>
          <a:prstGeom prst="rect">
            <a:avLst/>
          </a:prstGeom>
        </p:spPr>
      </p:pic>
    </p:spTree>
    <p:extLst>
      <p:ext uri="{BB962C8B-B14F-4D97-AF65-F5344CB8AC3E}">
        <p14:creationId xmlns:p14="http://schemas.microsoft.com/office/powerpoint/2010/main" val="161860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b="1" dirty="0">
                <a:solidFill>
                  <a:srgbClr val="043258"/>
                </a:solidFill>
              </a:rPr>
              <a:t>Grote verschillen tussen wijken</a:t>
            </a:r>
            <a:br>
              <a:rPr lang="nl-NL" b="1" dirty="0">
                <a:solidFill>
                  <a:srgbClr val="043258"/>
                </a:solidFill>
              </a:rPr>
            </a:br>
            <a:r>
              <a:rPr lang="nl-NL" sz="3200" b="1" dirty="0" smtClean="0">
                <a:solidFill>
                  <a:srgbClr val="043258"/>
                </a:solidFill>
              </a:rPr>
              <a:t>ongenoegens</a:t>
            </a:r>
            <a:endParaRPr lang="nl-NL" sz="3600" b="1" dirty="0">
              <a:solidFill>
                <a:srgbClr val="043258"/>
              </a:solidFill>
            </a:endParaRPr>
          </a:p>
        </p:txBody>
      </p:sp>
      <p:sp>
        <p:nvSpPr>
          <p:cNvPr id="30723" name="Tijdelijke aanduiding voor inhoud 2"/>
          <p:cNvSpPr>
            <a:spLocks noGrp="1"/>
          </p:cNvSpPr>
          <p:nvPr>
            <p:ph idx="1"/>
          </p:nvPr>
        </p:nvSpPr>
        <p:spPr/>
        <p:txBody>
          <a:bodyPr/>
          <a:lstStyle/>
          <a:p>
            <a:endParaRPr lang="nl-NL" smtClean="0"/>
          </a:p>
        </p:txBody>
      </p:sp>
      <p:pic>
        <p:nvPicPr>
          <p:cNvPr id="3" name="Afbeelding 2"/>
          <p:cNvPicPr>
            <a:picLocks noChangeAspect="1"/>
          </p:cNvPicPr>
          <p:nvPr/>
        </p:nvPicPr>
        <p:blipFill>
          <a:blip r:embed="rId2"/>
          <a:stretch>
            <a:fillRect/>
          </a:stretch>
        </p:blipFill>
        <p:spPr>
          <a:xfrm>
            <a:off x="666750" y="1526312"/>
            <a:ext cx="7810500" cy="5048250"/>
          </a:xfrm>
          <a:prstGeom prst="rect">
            <a:avLst/>
          </a:prstGeom>
        </p:spPr>
      </p:pic>
    </p:spTree>
    <p:extLst>
      <p:ext uri="{BB962C8B-B14F-4D97-AF65-F5344CB8AC3E}">
        <p14:creationId xmlns:p14="http://schemas.microsoft.com/office/powerpoint/2010/main" val="1140389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nl-NL" b="1" dirty="0" smtClean="0">
                <a:solidFill>
                  <a:srgbClr val="002060"/>
                </a:solidFill>
              </a:rPr>
              <a:t>Het lezen van de  cijfers!</a:t>
            </a:r>
          </a:p>
        </p:txBody>
      </p:sp>
      <p:sp>
        <p:nvSpPr>
          <p:cNvPr id="34819" name="Tijdelijke aanduiding voor inhoud 2"/>
          <p:cNvSpPr>
            <a:spLocks noGrp="1"/>
          </p:cNvSpPr>
          <p:nvPr>
            <p:ph idx="1"/>
          </p:nvPr>
        </p:nvSpPr>
        <p:spPr/>
        <p:txBody>
          <a:bodyPr/>
          <a:lstStyle/>
          <a:p>
            <a:endParaRPr lang="nl-NL" dirty="0" smtClean="0"/>
          </a:p>
        </p:txBody>
      </p:sp>
      <p:pic>
        <p:nvPicPr>
          <p:cNvPr id="3" name="Afbeelding 2"/>
          <p:cNvPicPr>
            <a:picLocks noChangeAspect="1"/>
          </p:cNvPicPr>
          <p:nvPr/>
        </p:nvPicPr>
        <p:blipFill>
          <a:blip r:embed="rId3"/>
          <a:stretch>
            <a:fillRect/>
          </a:stretch>
        </p:blipFill>
        <p:spPr>
          <a:xfrm rot="5400000">
            <a:off x="2243724" y="1683951"/>
            <a:ext cx="4656551" cy="448904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el 1"/>
          <p:cNvSpPr>
            <a:spLocks noGrp="1"/>
          </p:cNvSpPr>
          <p:nvPr>
            <p:ph type="title"/>
          </p:nvPr>
        </p:nvSpPr>
        <p:spPr>
          <a:xfrm>
            <a:off x="305863" y="-123178"/>
            <a:ext cx="8229600" cy="1143000"/>
          </a:xfrm>
        </p:spPr>
        <p:txBody>
          <a:bodyPr/>
          <a:lstStyle/>
          <a:p>
            <a:r>
              <a:rPr lang="nl-NL" b="1" dirty="0" err="1" smtClean="0">
                <a:solidFill>
                  <a:srgbClr val="002060"/>
                </a:solidFill>
              </a:rPr>
              <a:t>Korvel</a:t>
            </a:r>
            <a:r>
              <a:rPr lang="nl-NL" b="1" dirty="0" smtClean="0">
                <a:solidFill>
                  <a:srgbClr val="002060"/>
                </a:solidFill>
              </a:rPr>
              <a:t> scoort minder goed</a:t>
            </a:r>
          </a:p>
        </p:txBody>
      </p:sp>
      <p:sp>
        <p:nvSpPr>
          <p:cNvPr id="38915" name="Tijdelijke aanduiding voor inhoud 2"/>
          <p:cNvSpPr>
            <a:spLocks noGrp="1"/>
          </p:cNvSpPr>
          <p:nvPr>
            <p:ph idx="1"/>
          </p:nvPr>
        </p:nvSpPr>
        <p:spPr/>
        <p:txBody>
          <a:bodyPr/>
          <a:lstStyle/>
          <a:p>
            <a:endParaRPr lang="nl-NL" dirty="0" smtClean="0"/>
          </a:p>
        </p:txBody>
      </p:sp>
      <p:pic>
        <p:nvPicPr>
          <p:cNvPr id="2" name="Afbeelding 1"/>
          <p:cNvPicPr>
            <a:picLocks noChangeAspect="1"/>
          </p:cNvPicPr>
          <p:nvPr/>
        </p:nvPicPr>
        <p:blipFill>
          <a:blip r:embed="rId3"/>
          <a:stretch>
            <a:fillRect/>
          </a:stretch>
        </p:blipFill>
        <p:spPr>
          <a:xfrm rot="5400000">
            <a:off x="1942310" y="705867"/>
            <a:ext cx="5934075" cy="6257925"/>
          </a:xfrm>
          <a:prstGeom prst="rect">
            <a:avLst/>
          </a:prstGeom>
        </p:spPr>
      </p:pic>
      <p:pic>
        <p:nvPicPr>
          <p:cNvPr id="3" name="Afbeelding 2"/>
          <p:cNvPicPr>
            <a:picLocks noChangeAspect="1"/>
          </p:cNvPicPr>
          <p:nvPr/>
        </p:nvPicPr>
        <p:blipFill>
          <a:blip r:embed="rId4"/>
          <a:stretch>
            <a:fillRect/>
          </a:stretch>
        </p:blipFill>
        <p:spPr>
          <a:xfrm rot="5400000">
            <a:off x="-1503752" y="3385861"/>
            <a:ext cx="5848350" cy="8477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el 1"/>
          <p:cNvSpPr>
            <a:spLocks noGrp="1"/>
          </p:cNvSpPr>
          <p:nvPr>
            <p:ph type="title"/>
          </p:nvPr>
        </p:nvSpPr>
        <p:spPr>
          <a:xfrm>
            <a:off x="581488" y="186757"/>
            <a:ext cx="8393836" cy="1143000"/>
          </a:xfrm>
        </p:spPr>
        <p:txBody>
          <a:bodyPr/>
          <a:lstStyle/>
          <a:p>
            <a:r>
              <a:rPr lang="nl-NL" b="1" dirty="0" smtClean="0">
                <a:solidFill>
                  <a:srgbClr val="002060"/>
                </a:solidFill>
              </a:rPr>
              <a:t>Op buurtniveau grote ontwikkeling</a:t>
            </a:r>
          </a:p>
        </p:txBody>
      </p:sp>
      <p:sp>
        <p:nvSpPr>
          <p:cNvPr id="36867" name="Tijdelijke aanduiding voor inhoud 2"/>
          <p:cNvSpPr>
            <a:spLocks noGrp="1"/>
          </p:cNvSpPr>
          <p:nvPr>
            <p:ph idx="1"/>
          </p:nvPr>
        </p:nvSpPr>
        <p:spPr/>
        <p:txBody>
          <a:bodyPr/>
          <a:lstStyle/>
          <a:p>
            <a:endParaRPr lang="nl-NL" smtClean="0"/>
          </a:p>
        </p:txBody>
      </p:sp>
      <p:pic>
        <p:nvPicPr>
          <p:cNvPr id="2" name="Afbeelding 1"/>
          <p:cNvPicPr>
            <a:picLocks noChangeAspect="1"/>
          </p:cNvPicPr>
          <p:nvPr/>
        </p:nvPicPr>
        <p:blipFill>
          <a:blip r:embed="rId3"/>
          <a:stretch>
            <a:fillRect/>
          </a:stretch>
        </p:blipFill>
        <p:spPr>
          <a:xfrm rot="5400000">
            <a:off x="1955606" y="507894"/>
            <a:ext cx="5084422" cy="66341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Vervolg</a:t>
            </a:r>
          </a:p>
        </p:txBody>
      </p:sp>
      <p:sp>
        <p:nvSpPr>
          <p:cNvPr id="31747" name="Subtitel 2"/>
          <p:cNvSpPr>
            <a:spLocks noGrp="1"/>
          </p:cNvSpPr>
          <p:nvPr>
            <p:ph type="subTitle" idx="4294967295"/>
          </p:nvPr>
        </p:nvSpPr>
        <p:spPr>
          <a:xfrm>
            <a:off x="620713" y="2016125"/>
            <a:ext cx="7194550" cy="3689350"/>
          </a:xfrm>
        </p:spPr>
        <p:txBody>
          <a:bodyPr/>
          <a:lstStyle/>
          <a:p>
            <a:pPr eaLnBrk="1" hangingPunct="1"/>
            <a:endParaRPr lang="nl-NL" dirty="0" smtClean="0"/>
          </a:p>
          <a:p>
            <a:pPr eaLnBrk="1" hangingPunct="1"/>
            <a:r>
              <a:rPr lang="nl-NL" dirty="0" smtClean="0"/>
              <a:t>Input wijktoets en wijkplannen </a:t>
            </a:r>
          </a:p>
          <a:p>
            <a:pPr eaLnBrk="1" hangingPunct="1"/>
            <a:r>
              <a:rPr lang="nl-NL" dirty="0" smtClean="0"/>
              <a:t>Overleg in commissies</a:t>
            </a:r>
          </a:p>
          <a:p>
            <a:pPr eaLnBrk="1" hangingPunct="1"/>
            <a:endParaRPr lang="nl-NL" dirty="0" smtClean="0"/>
          </a:p>
          <a:p>
            <a:pPr eaLnBrk="1" hangingPunct="1"/>
            <a:r>
              <a:rPr lang="nl-NL" dirty="0" smtClean="0"/>
              <a:t>Resultaten op wijkniveau beschikbaar!</a:t>
            </a:r>
            <a:br>
              <a:rPr lang="nl-NL" dirty="0" smtClean="0"/>
            </a:br>
            <a:endParaRPr lang="nl-NL" dirty="0" smtClean="0"/>
          </a:p>
          <a:p>
            <a:pPr marL="0" indent="0" eaLnBrk="1" hangingPunct="1">
              <a:buNone/>
            </a:pPr>
            <a:r>
              <a:rPr lang="nl-NL" sz="4000" dirty="0" smtClean="0">
                <a:solidFill>
                  <a:srgbClr val="FF0000"/>
                </a:solidFill>
              </a:rPr>
              <a:t>	Kijk op: www.lemontilburg.nl!</a:t>
            </a:r>
          </a:p>
          <a:p>
            <a:pPr eaLnBrk="1" hangingPunct="1">
              <a:buFont typeface="Arial" charset="0"/>
              <a:buNone/>
            </a:pP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ctrTitle" idx="4294967295"/>
          </p:nvPr>
        </p:nvSpPr>
        <p:spPr>
          <a:xfrm>
            <a:off x="620713" y="1443038"/>
            <a:ext cx="7194550" cy="835025"/>
          </a:xfrm>
        </p:spPr>
        <p:txBody>
          <a:bodyPr wrap="none" anchor="t"/>
          <a:lstStyle/>
          <a:p>
            <a:pPr algn="l" eaLnBrk="1" hangingPunct="1"/>
            <a:r>
              <a:rPr lang="nl-NL" b="1" dirty="0" smtClean="0">
                <a:solidFill>
                  <a:srgbClr val="043258"/>
                </a:solidFill>
              </a:rPr>
              <a:t>Wijktoets</a:t>
            </a:r>
          </a:p>
        </p:txBody>
      </p:sp>
      <p:sp>
        <p:nvSpPr>
          <p:cNvPr id="45058" name="Subtitel 2"/>
          <p:cNvSpPr>
            <a:spLocks noGrp="1"/>
          </p:cNvSpPr>
          <p:nvPr>
            <p:ph type="subTitle" idx="4294967295"/>
          </p:nvPr>
        </p:nvSpPr>
        <p:spPr>
          <a:xfrm>
            <a:off x="620713" y="2016125"/>
            <a:ext cx="7194550" cy="3689350"/>
          </a:xfrm>
        </p:spPr>
        <p:txBody>
          <a:bodyPr/>
          <a:lstStyle/>
          <a:p>
            <a:pPr marL="0" indent="0" eaLnBrk="1" hangingPunct="1">
              <a:buFont typeface="Arial" charset="0"/>
              <a:buNone/>
            </a:pPr>
            <a:r>
              <a:rPr lang="nl-NL" dirty="0" smtClean="0">
                <a:solidFill>
                  <a:srgbClr val="898989"/>
                </a:solidFill>
              </a:rPr>
              <a:t>Symposium SBO</a:t>
            </a:r>
          </a:p>
          <a:p>
            <a:pPr marL="0" indent="0" eaLnBrk="1" hangingPunct="1">
              <a:buFont typeface="Arial" charset="0"/>
              <a:buNone/>
            </a:pPr>
            <a:endParaRPr lang="nl-NL" dirty="0" smtClean="0">
              <a:solidFill>
                <a:srgbClr val="898989"/>
              </a:solidFill>
            </a:endParaRPr>
          </a:p>
          <a:p>
            <a:pPr marL="0" indent="0" eaLnBrk="1" hangingPunct="1">
              <a:buFont typeface="Arial" charset="0"/>
              <a:buNone/>
            </a:pPr>
            <a:endParaRPr lang="nl-NL" dirty="0" smtClean="0">
              <a:solidFill>
                <a:srgbClr val="898989"/>
              </a:solidFill>
            </a:endParaRPr>
          </a:p>
          <a:p>
            <a:pPr marL="0" indent="0" eaLnBrk="1" hangingPunct="1">
              <a:buFont typeface="Arial" charset="0"/>
              <a:buNone/>
            </a:pPr>
            <a:r>
              <a:rPr lang="nl-NL" dirty="0" smtClean="0">
                <a:solidFill>
                  <a:srgbClr val="898989"/>
                </a:solidFill>
              </a:rPr>
              <a:t>Claudia van Dongen </a:t>
            </a:r>
          </a:p>
          <a:p>
            <a:pPr marL="0" indent="0" eaLnBrk="1" hangingPunct="1">
              <a:buFont typeface="Arial" charset="0"/>
              <a:buNone/>
            </a:pPr>
            <a:r>
              <a:rPr lang="nl-NL" dirty="0" smtClean="0">
                <a:solidFill>
                  <a:srgbClr val="898989"/>
                </a:solidFill>
              </a:rPr>
              <a:t>Gemeente Tilburg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p:cNvSpPr>
          <p:nvPr/>
        </p:nvSpPr>
        <p:spPr bwMode="auto">
          <a:xfrm>
            <a:off x="669017" y="981075"/>
            <a:ext cx="7210425" cy="1143000"/>
          </a:xfrm>
          <a:prstGeom prst="rect">
            <a:avLst/>
          </a:prstGeom>
          <a:noFill/>
          <a:ln w="9525">
            <a:noFill/>
            <a:miter lim="800000"/>
            <a:headEnd/>
            <a:tailEnd/>
          </a:ln>
        </p:spPr>
        <p:txBody>
          <a:bodyPr anchor="ctr"/>
          <a:lstStyle/>
          <a:p>
            <a:pPr algn="ctr"/>
            <a:r>
              <a:rPr lang="nl-NL" sz="4400" dirty="0">
                <a:latin typeface="Calibri" pitchFamily="34" charset="0"/>
              </a:rPr>
              <a:t>Doel </a:t>
            </a:r>
            <a:r>
              <a:rPr lang="nl-NL" sz="4400" dirty="0" smtClean="0">
                <a:latin typeface="Calibri" pitchFamily="34" charset="0"/>
              </a:rPr>
              <a:t>wijktoets:</a:t>
            </a:r>
            <a:endParaRPr lang="nl-NL" sz="4400" dirty="0">
              <a:latin typeface="Calibri" pitchFamily="34" charset="0"/>
            </a:endParaRPr>
          </a:p>
        </p:txBody>
      </p:sp>
      <p:sp>
        <p:nvSpPr>
          <p:cNvPr id="46082" name="Rectangle 3"/>
          <p:cNvSpPr>
            <a:spLocks/>
          </p:cNvSpPr>
          <p:nvPr/>
        </p:nvSpPr>
        <p:spPr bwMode="auto">
          <a:xfrm>
            <a:off x="634546" y="2322513"/>
            <a:ext cx="7210425" cy="4535487"/>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nl-NL" sz="3200" dirty="0">
                <a:latin typeface="Calibri" pitchFamily="34" charset="0"/>
              </a:rPr>
              <a:t>Inzicht in de leefbaarheid van buurten </a:t>
            </a:r>
          </a:p>
          <a:p>
            <a:pPr marL="342900" indent="-342900">
              <a:lnSpc>
                <a:spcPct val="90000"/>
              </a:lnSpc>
              <a:spcBef>
                <a:spcPct val="20000"/>
              </a:spcBef>
              <a:buFont typeface="Arial" charset="0"/>
              <a:buChar char="•"/>
            </a:pPr>
            <a:endParaRPr lang="nl-NL" sz="3200" dirty="0">
              <a:latin typeface="Calibri" pitchFamily="34" charset="0"/>
            </a:endParaRPr>
          </a:p>
          <a:p>
            <a:pPr marL="342900" indent="-342900">
              <a:lnSpc>
                <a:spcPct val="90000"/>
              </a:lnSpc>
              <a:spcBef>
                <a:spcPct val="20000"/>
              </a:spcBef>
              <a:buFont typeface="Arial" charset="0"/>
              <a:buChar char="•"/>
            </a:pPr>
            <a:r>
              <a:rPr lang="nl-NL" sz="3200" dirty="0">
                <a:latin typeface="Calibri" pitchFamily="34" charset="0"/>
              </a:rPr>
              <a:t>Een basis om te bepalen welke buurten extra aandacht nodig hebben</a:t>
            </a:r>
          </a:p>
        </p:txBody>
      </p:sp>
      <p:pic>
        <p:nvPicPr>
          <p:cNvPr id="46083" name="Picture 4" descr="Logo WonenBreburg_rgb"/>
          <p:cNvPicPr>
            <a:picLocks noChangeAspect="1" noChangeArrowheads="1"/>
          </p:cNvPicPr>
          <p:nvPr/>
        </p:nvPicPr>
        <p:blipFill>
          <a:blip r:embed="rId2"/>
          <a:srcRect/>
          <a:stretch>
            <a:fillRect/>
          </a:stretch>
        </p:blipFill>
        <p:spPr bwMode="auto">
          <a:xfrm>
            <a:off x="1944688" y="5651500"/>
            <a:ext cx="1857375" cy="619125"/>
          </a:xfrm>
          <a:prstGeom prst="rect">
            <a:avLst/>
          </a:prstGeom>
          <a:noFill/>
          <a:ln w="9525">
            <a:noFill/>
            <a:miter lim="800000"/>
            <a:headEnd/>
            <a:tailEnd/>
          </a:ln>
        </p:spPr>
      </p:pic>
      <p:pic>
        <p:nvPicPr>
          <p:cNvPr id="46084" name="Picture 5" descr="Tiwos_nieuw_ rgb"/>
          <p:cNvPicPr>
            <a:picLocks noChangeAspect="1" noChangeArrowheads="1"/>
          </p:cNvPicPr>
          <p:nvPr/>
        </p:nvPicPr>
        <p:blipFill>
          <a:blip r:embed="rId3"/>
          <a:srcRect/>
          <a:stretch>
            <a:fillRect/>
          </a:stretch>
        </p:blipFill>
        <p:spPr bwMode="auto">
          <a:xfrm>
            <a:off x="3990975" y="5651500"/>
            <a:ext cx="1901825" cy="542925"/>
          </a:xfrm>
          <a:prstGeom prst="rect">
            <a:avLst/>
          </a:prstGeom>
          <a:noFill/>
          <a:ln w="9525">
            <a:noFill/>
            <a:miter lim="800000"/>
            <a:headEnd/>
            <a:tailEnd/>
          </a:ln>
        </p:spPr>
      </p:pic>
      <p:pic>
        <p:nvPicPr>
          <p:cNvPr id="46085" name="Picture 6" descr="Logo TBV nieuw kleur3"/>
          <p:cNvPicPr>
            <a:picLocks noChangeAspect="1" noChangeArrowheads="1"/>
          </p:cNvPicPr>
          <p:nvPr/>
        </p:nvPicPr>
        <p:blipFill>
          <a:blip r:embed="rId4"/>
          <a:srcRect/>
          <a:stretch>
            <a:fillRect/>
          </a:stretch>
        </p:blipFill>
        <p:spPr bwMode="auto">
          <a:xfrm>
            <a:off x="0" y="5784850"/>
            <a:ext cx="1755775" cy="409575"/>
          </a:xfrm>
          <a:prstGeom prst="rect">
            <a:avLst/>
          </a:prstGeom>
          <a:noFill/>
          <a:ln w="9525">
            <a:noFill/>
            <a:miter lim="800000"/>
            <a:headEnd/>
            <a:tailEnd/>
          </a:ln>
        </p:spPr>
      </p:pic>
      <p:pic>
        <p:nvPicPr>
          <p:cNvPr id="46086" name="Picture 7" descr="Logo 't Heem kleur"/>
          <p:cNvPicPr>
            <a:picLocks noChangeAspect="1" noChangeArrowheads="1"/>
          </p:cNvPicPr>
          <p:nvPr/>
        </p:nvPicPr>
        <p:blipFill>
          <a:blip r:embed="rId5"/>
          <a:srcRect/>
          <a:stretch>
            <a:fillRect/>
          </a:stretch>
        </p:blipFill>
        <p:spPr bwMode="auto">
          <a:xfrm>
            <a:off x="5973763" y="5705475"/>
            <a:ext cx="1408112" cy="663575"/>
          </a:xfrm>
          <a:prstGeom prst="rect">
            <a:avLst/>
          </a:prstGeom>
          <a:noFill/>
          <a:ln w="9525">
            <a:noFill/>
            <a:miter lim="800000"/>
            <a:headEnd/>
            <a:tailEnd/>
          </a:ln>
        </p:spPr>
      </p:pic>
      <p:pic>
        <p:nvPicPr>
          <p:cNvPr id="46087" name="Picture 8" descr="logo-gemeente-tilburg"/>
          <p:cNvPicPr>
            <a:picLocks noChangeAspect="1" noChangeArrowheads="1"/>
          </p:cNvPicPr>
          <p:nvPr/>
        </p:nvPicPr>
        <p:blipFill>
          <a:blip r:embed="rId6"/>
          <a:srcRect/>
          <a:stretch>
            <a:fillRect/>
          </a:stretch>
        </p:blipFill>
        <p:spPr bwMode="auto">
          <a:xfrm>
            <a:off x="7381875" y="5741988"/>
            <a:ext cx="1560513" cy="474662"/>
          </a:xfrm>
          <a:prstGeom prst="rect">
            <a:avLst/>
          </a:prstGeom>
          <a:noFill/>
          <a:ln w="9525">
            <a:noFill/>
            <a:miter lim="800000"/>
            <a:headEnd/>
            <a:tailEnd/>
          </a:ln>
        </p:spPr>
      </p:pic>
    </p:spTree>
    <p:extLst>
      <p:ext uri="{BB962C8B-B14F-4D97-AF65-F5344CB8AC3E}">
        <p14:creationId xmlns:p14="http://schemas.microsoft.com/office/powerpoint/2010/main" val="140487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782638" y="2160588"/>
            <a:ext cx="974725" cy="396875"/>
          </a:xfrm>
          <a:prstGeom prst="rect">
            <a:avLst/>
          </a:prstGeom>
          <a:noFill/>
          <a:ln w="9525">
            <a:noFill/>
            <a:miter lim="800000"/>
            <a:headEnd/>
            <a:tailEnd/>
          </a:ln>
        </p:spPr>
        <p:txBody>
          <a:bodyPr wrap="none">
            <a:spAutoFit/>
          </a:bodyPr>
          <a:lstStyle/>
          <a:p>
            <a:pPr fontAlgn="base">
              <a:spcBef>
                <a:spcPct val="0"/>
              </a:spcBef>
              <a:spcAft>
                <a:spcPct val="0"/>
              </a:spcAft>
            </a:pPr>
            <a:r>
              <a:rPr lang="nl-NL" sz="2000" b="1">
                <a:solidFill>
                  <a:prstClr val="black"/>
                </a:solidFill>
                <a:latin typeface="Arial" charset="0"/>
              </a:rPr>
              <a:t>Fysiek</a:t>
            </a:r>
          </a:p>
        </p:txBody>
      </p:sp>
      <p:sp>
        <p:nvSpPr>
          <p:cNvPr id="47106" name="Text Box 13"/>
          <p:cNvSpPr txBox="1">
            <a:spLocks noChangeArrowheads="1"/>
          </p:cNvSpPr>
          <p:nvPr/>
        </p:nvSpPr>
        <p:spPr bwMode="auto">
          <a:xfrm>
            <a:off x="782638" y="3030538"/>
            <a:ext cx="1300162" cy="7016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a:solidFill>
                  <a:prstClr val="black"/>
                </a:solidFill>
                <a:latin typeface="Arial" charset="0"/>
              </a:rPr>
              <a:t>Subjectief</a:t>
            </a:r>
          </a:p>
          <a:p>
            <a:pPr defTabSz="457200" fontAlgn="base">
              <a:spcBef>
                <a:spcPct val="0"/>
              </a:spcBef>
              <a:spcAft>
                <a:spcPct val="0"/>
              </a:spcAft>
            </a:pPr>
            <a:r>
              <a:rPr lang="nl-NL" sz="2000">
                <a:solidFill>
                  <a:prstClr val="black"/>
                </a:solidFill>
                <a:latin typeface="Arial" charset="0"/>
              </a:rPr>
              <a:t>(Lemon)</a:t>
            </a:r>
          </a:p>
        </p:txBody>
      </p:sp>
      <p:sp>
        <p:nvSpPr>
          <p:cNvPr id="47107" name="Text Box 16"/>
          <p:cNvSpPr txBox="1">
            <a:spLocks noChangeArrowheads="1"/>
          </p:cNvSpPr>
          <p:nvPr/>
        </p:nvSpPr>
        <p:spPr bwMode="auto">
          <a:xfrm>
            <a:off x="782638" y="4298950"/>
            <a:ext cx="2357437" cy="16160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dirty="0">
                <a:solidFill>
                  <a:prstClr val="black"/>
                </a:solidFill>
                <a:latin typeface="Arial" charset="0"/>
              </a:rPr>
              <a:t>Objectief </a:t>
            </a:r>
          </a:p>
          <a:p>
            <a:pPr defTabSz="457200" fontAlgn="base">
              <a:spcBef>
                <a:spcPct val="0"/>
              </a:spcBef>
              <a:spcAft>
                <a:spcPct val="0"/>
              </a:spcAft>
              <a:buFontTx/>
              <a:buChar char="-"/>
            </a:pPr>
            <a:r>
              <a:rPr lang="nl-NL" sz="2000" dirty="0">
                <a:solidFill>
                  <a:prstClr val="black"/>
                </a:solidFill>
                <a:latin typeface="Arial" charset="0"/>
              </a:rPr>
              <a:t>woningvoorraad</a:t>
            </a:r>
          </a:p>
          <a:p>
            <a:pPr defTabSz="457200" fontAlgn="base">
              <a:spcBef>
                <a:spcPct val="0"/>
              </a:spcBef>
              <a:spcAft>
                <a:spcPct val="0"/>
              </a:spcAft>
              <a:buFontTx/>
              <a:buChar char="-"/>
            </a:pPr>
            <a:r>
              <a:rPr lang="nl-NL" sz="2000" dirty="0">
                <a:solidFill>
                  <a:prstClr val="black"/>
                </a:solidFill>
                <a:latin typeface="Arial" charset="0"/>
              </a:rPr>
              <a:t>groen en dichtheid</a:t>
            </a:r>
          </a:p>
          <a:p>
            <a:pPr defTabSz="457200" fontAlgn="base">
              <a:spcBef>
                <a:spcPct val="0"/>
              </a:spcBef>
              <a:spcAft>
                <a:spcPct val="0"/>
              </a:spcAft>
              <a:buFontTx/>
              <a:buChar char="-"/>
            </a:pPr>
            <a:r>
              <a:rPr lang="nl-NL" sz="2000" dirty="0">
                <a:solidFill>
                  <a:prstClr val="black"/>
                </a:solidFill>
                <a:latin typeface="Arial" charset="0"/>
              </a:rPr>
              <a:t>voorzieningen</a:t>
            </a:r>
          </a:p>
          <a:p>
            <a:pPr defTabSz="457200" fontAlgn="base">
              <a:spcBef>
                <a:spcPct val="0"/>
              </a:spcBef>
              <a:spcAft>
                <a:spcPct val="0"/>
              </a:spcAft>
              <a:buFontTx/>
              <a:buChar char="-"/>
            </a:pPr>
            <a:r>
              <a:rPr lang="nl-NL" sz="2000" dirty="0">
                <a:solidFill>
                  <a:prstClr val="black"/>
                </a:solidFill>
                <a:latin typeface="Arial" charset="0"/>
              </a:rPr>
              <a:t>meldingen fysiek</a:t>
            </a:r>
          </a:p>
        </p:txBody>
      </p:sp>
      <p:sp>
        <p:nvSpPr>
          <p:cNvPr id="47108" name="Text Box 24"/>
          <p:cNvSpPr txBox="1">
            <a:spLocks noChangeArrowheads="1"/>
          </p:cNvSpPr>
          <p:nvPr/>
        </p:nvSpPr>
        <p:spPr bwMode="auto">
          <a:xfrm>
            <a:off x="2184400" y="1295400"/>
            <a:ext cx="3922869" cy="523220"/>
          </a:xfrm>
          <a:prstGeom prst="rect">
            <a:avLst/>
          </a:prstGeom>
          <a:noFill/>
          <a:ln w="9525">
            <a:noFill/>
            <a:miter lim="800000"/>
            <a:headEnd/>
            <a:tailEnd/>
          </a:ln>
        </p:spPr>
        <p:txBody>
          <a:bodyPr wrap="none">
            <a:spAutoFit/>
          </a:bodyPr>
          <a:lstStyle/>
          <a:p>
            <a:pPr fontAlgn="base">
              <a:spcBef>
                <a:spcPct val="0"/>
              </a:spcBef>
              <a:spcAft>
                <a:spcPct val="0"/>
              </a:spcAft>
            </a:pPr>
            <a:r>
              <a:rPr lang="nl-NL" sz="2800" dirty="0">
                <a:solidFill>
                  <a:prstClr val="black"/>
                </a:solidFill>
                <a:latin typeface="Arial" charset="0"/>
              </a:rPr>
              <a:t>Bronnen voor wijktoets:</a:t>
            </a:r>
          </a:p>
        </p:txBody>
      </p:sp>
      <p:sp>
        <p:nvSpPr>
          <p:cNvPr id="47109" name="Text Box 25"/>
          <p:cNvSpPr txBox="1">
            <a:spLocks noChangeArrowheads="1"/>
          </p:cNvSpPr>
          <p:nvPr/>
        </p:nvSpPr>
        <p:spPr bwMode="auto">
          <a:xfrm>
            <a:off x="755650" y="6067425"/>
            <a:ext cx="2187575" cy="7016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a:solidFill>
                  <a:prstClr val="black"/>
                </a:solidFill>
                <a:latin typeface="Arial" charset="0"/>
              </a:rPr>
              <a:t>Score subbuurten</a:t>
            </a:r>
          </a:p>
          <a:p>
            <a:pPr defTabSz="457200" fontAlgn="base">
              <a:spcBef>
                <a:spcPct val="0"/>
              </a:spcBef>
              <a:spcAft>
                <a:spcPct val="0"/>
              </a:spcAft>
            </a:pPr>
            <a:endParaRPr lang="nl-NL" sz="2000">
              <a:solidFill>
                <a:prstClr val="black"/>
              </a:solidFill>
              <a:latin typeface="Arial" charset="0"/>
            </a:endParaRPr>
          </a:p>
        </p:txBody>
      </p:sp>
      <p:sp>
        <p:nvSpPr>
          <p:cNvPr id="47110" name="Line 28"/>
          <p:cNvSpPr>
            <a:spLocks noChangeShapeType="1"/>
          </p:cNvSpPr>
          <p:nvPr/>
        </p:nvSpPr>
        <p:spPr bwMode="auto">
          <a:xfrm>
            <a:off x="768350" y="2613025"/>
            <a:ext cx="0" cy="3140075"/>
          </a:xfrm>
          <a:prstGeom prst="line">
            <a:avLst/>
          </a:prstGeom>
          <a:noFill/>
          <a:ln w="9525">
            <a:solidFill>
              <a:schemeClr val="tx1"/>
            </a:solidFill>
            <a:round/>
            <a:headEnd/>
            <a:tailEnd type="triangle" w="med" len="med"/>
          </a:ln>
        </p:spPr>
        <p:txBody>
          <a:bodyPr/>
          <a:lstStyle/>
          <a:p>
            <a:pPr defTabSz="457200" fontAlgn="base">
              <a:spcBef>
                <a:spcPct val="0"/>
              </a:spcBef>
              <a:spcAft>
                <a:spcPct val="0"/>
              </a:spcAft>
            </a:pPr>
            <a:endParaRPr lang="nl-NL">
              <a:solidFill>
                <a:prstClr val="black"/>
              </a:solidFill>
              <a:latin typeface="Arial" charset="0"/>
            </a:endParaRPr>
          </a:p>
        </p:txBody>
      </p:sp>
      <p:grpSp>
        <p:nvGrpSpPr>
          <p:cNvPr id="47123" name="Group 19"/>
          <p:cNvGrpSpPr>
            <a:grpSpLocks/>
          </p:cNvGrpSpPr>
          <p:nvPr/>
        </p:nvGrpSpPr>
        <p:grpSpPr bwMode="auto">
          <a:xfrm>
            <a:off x="3495675" y="2179638"/>
            <a:ext cx="5516564" cy="4589462"/>
            <a:chOff x="2202" y="1373"/>
            <a:chExt cx="3475" cy="2891"/>
          </a:xfrm>
        </p:grpSpPr>
        <p:sp>
          <p:nvSpPr>
            <p:cNvPr id="47112" name="Text Box 5"/>
            <p:cNvSpPr txBox="1">
              <a:spLocks noChangeArrowheads="1"/>
            </p:cNvSpPr>
            <p:nvPr/>
          </p:nvSpPr>
          <p:spPr bwMode="auto">
            <a:xfrm>
              <a:off x="2202" y="1373"/>
              <a:ext cx="676" cy="25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b="1">
                  <a:solidFill>
                    <a:prstClr val="black"/>
                  </a:solidFill>
                  <a:latin typeface="Arial" charset="0"/>
                </a:rPr>
                <a:t>Sociaal</a:t>
              </a:r>
            </a:p>
          </p:txBody>
        </p:sp>
        <p:sp>
          <p:nvSpPr>
            <p:cNvPr id="47113" name="Text Box 6"/>
            <p:cNvSpPr txBox="1">
              <a:spLocks noChangeArrowheads="1"/>
            </p:cNvSpPr>
            <p:nvPr/>
          </p:nvSpPr>
          <p:spPr bwMode="auto">
            <a:xfrm>
              <a:off x="4046" y="1373"/>
              <a:ext cx="871" cy="25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b="1">
                  <a:solidFill>
                    <a:prstClr val="black"/>
                  </a:solidFill>
                  <a:latin typeface="Arial" charset="0"/>
                </a:rPr>
                <a:t>Veiligheid</a:t>
              </a:r>
            </a:p>
          </p:txBody>
        </p:sp>
        <p:sp>
          <p:nvSpPr>
            <p:cNvPr id="47114" name="Text Box 14"/>
            <p:cNvSpPr txBox="1">
              <a:spLocks noChangeArrowheads="1"/>
            </p:cNvSpPr>
            <p:nvPr/>
          </p:nvSpPr>
          <p:spPr bwMode="auto">
            <a:xfrm>
              <a:off x="2256" y="1921"/>
              <a:ext cx="819" cy="44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a:solidFill>
                    <a:prstClr val="black"/>
                  </a:solidFill>
                  <a:latin typeface="Arial" charset="0"/>
                </a:rPr>
                <a:t>Subjectief</a:t>
              </a:r>
            </a:p>
            <a:p>
              <a:pPr defTabSz="457200" fontAlgn="base">
                <a:spcBef>
                  <a:spcPct val="0"/>
                </a:spcBef>
                <a:spcAft>
                  <a:spcPct val="0"/>
                </a:spcAft>
              </a:pPr>
              <a:r>
                <a:rPr lang="nl-NL" sz="2000">
                  <a:solidFill>
                    <a:prstClr val="black"/>
                  </a:solidFill>
                  <a:latin typeface="Arial" charset="0"/>
                </a:rPr>
                <a:t>(Lemon)</a:t>
              </a:r>
            </a:p>
          </p:txBody>
        </p:sp>
        <p:sp>
          <p:nvSpPr>
            <p:cNvPr id="47115" name="Text Box 15"/>
            <p:cNvSpPr txBox="1">
              <a:spLocks noChangeArrowheads="1"/>
            </p:cNvSpPr>
            <p:nvPr/>
          </p:nvSpPr>
          <p:spPr bwMode="auto">
            <a:xfrm>
              <a:off x="4046" y="1921"/>
              <a:ext cx="819" cy="44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a:solidFill>
                    <a:prstClr val="black"/>
                  </a:solidFill>
                  <a:latin typeface="Arial" charset="0"/>
                </a:rPr>
                <a:t>Subjectief</a:t>
              </a:r>
            </a:p>
            <a:p>
              <a:pPr defTabSz="457200" fontAlgn="base">
                <a:spcBef>
                  <a:spcPct val="0"/>
                </a:spcBef>
                <a:spcAft>
                  <a:spcPct val="0"/>
                </a:spcAft>
              </a:pPr>
              <a:r>
                <a:rPr lang="nl-NL" sz="2000">
                  <a:solidFill>
                    <a:prstClr val="black"/>
                  </a:solidFill>
                  <a:latin typeface="Arial" charset="0"/>
                </a:rPr>
                <a:t>(Lemon)</a:t>
              </a:r>
            </a:p>
          </p:txBody>
        </p:sp>
        <p:sp>
          <p:nvSpPr>
            <p:cNvPr id="47116" name="Text Box 19"/>
            <p:cNvSpPr txBox="1">
              <a:spLocks noChangeArrowheads="1"/>
            </p:cNvSpPr>
            <p:nvPr/>
          </p:nvSpPr>
          <p:spPr bwMode="auto">
            <a:xfrm>
              <a:off x="2256" y="2720"/>
              <a:ext cx="1487" cy="82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dirty="0">
                  <a:solidFill>
                    <a:prstClr val="black"/>
                  </a:solidFill>
                  <a:latin typeface="Arial" charset="0"/>
                </a:rPr>
                <a:t>Objectief </a:t>
              </a:r>
            </a:p>
            <a:p>
              <a:pPr defTabSz="457200" fontAlgn="base">
                <a:spcBef>
                  <a:spcPct val="0"/>
                </a:spcBef>
                <a:spcAft>
                  <a:spcPct val="0"/>
                </a:spcAft>
                <a:buFontTx/>
                <a:buChar char="-"/>
              </a:pPr>
              <a:r>
                <a:rPr lang="nl-NL" sz="2000" dirty="0">
                  <a:solidFill>
                    <a:prstClr val="black"/>
                  </a:solidFill>
                  <a:latin typeface="Arial" charset="0"/>
                </a:rPr>
                <a:t>inkomen</a:t>
              </a:r>
            </a:p>
            <a:p>
              <a:pPr defTabSz="457200" fontAlgn="base">
                <a:spcBef>
                  <a:spcPct val="0"/>
                </a:spcBef>
                <a:spcAft>
                  <a:spcPct val="0"/>
                </a:spcAft>
                <a:buFontTx/>
                <a:buChar char="-"/>
              </a:pPr>
              <a:r>
                <a:rPr lang="nl-NL" sz="2000" dirty="0">
                  <a:solidFill>
                    <a:prstClr val="black"/>
                  </a:solidFill>
                  <a:latin typeface="Arial" charset="0"/>
                </a:rPr>
                <a:t>bevolkingsopbouw</a:t>
              </a:r>
            </a:p>
            <a:p>
              <a:pPr defTabSz="457200" fontAlgn="base">
                <a:spcBef>
                  <a:spcPct val="0"/>
                </a:spcBef>
                <a:spcAft>
                  <a:spcPct val="0"/>
                </a:spcAft>
              </a:pPr>
              <a:r>
                <a:rPr lang="nl-NL" sz="2000" dirty="0">
                  <a:solidFill>
                    <a:prstClr val="black"/>
                  </a:solidFill>
                  <a:latin typeface="Arial" charset="0"/>
                </a:rPr>
                <a:t>-gezondheid</a:t>
              </a:r>
            </a:p>
          </p:txBody>
        </p:sp>
        <p:sp>
          <p:nvSpPr>
            <p:cNvPr id="47117" name="Text Box 20"/>
            <p:cNvSpPr txBox="1">
              <a:spLocks noChangeArrowheads="1"/>
            </p:cNvSpPr>
            <p:nvPr/>
          </p:nvSpPr>
          <p:spPr bwMode="auto">
            <a:xfrm>
              <a:off x="4041" y="2720"/>
              <a:ext cx="1636" cy="1028"/>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dirty="0">
                  <a:solidFill>
                    <a:prstClr val="black"/>
                  </a:solidFill>
                  <a:latin typeface="Arial" charset="0"/>
                </a:rPr>
                <a:t>Objectief </a:t>
              </a:r>
            </a:p>
            <a:p>
              <a:pPr defTabSz="457200" fontAlgn="base">
                <a:spcBef>
                  <a:spcPct val="0"/>
                </a:spcBef>
                <a:spcAft>
                  <a:spcPct val="0"/>
                </a:spcAft>
                <a:buFontTx/>
                <a:buChar char="-"/>
              </a:pPr>
              <a:r>
                <a:rPr lang="nl-NL" sz="2000" dirty="0">
                  <a:solidFill>
                    <a:prstClr val="black"/>
                  </a:solidFill>
                  <a:latin typeface="Arial" charset="0"/>
                </a:rPr>
                <a:t>aangiftes politie: </a:t>
              </a:r>
            </a:p>
            <a:p>
              <a:pPr defTabSz="457200" fontAlgn="base">
                <a:spcBef>
                  <a:spcPct val="0"/>
                </a:spcBef>
                <a:spcAft>
                  <a:spcPct val="0"/>
                </a:spcAft>
              </a:pPr>
              <a:r>
                <a:rPr lang="nl-NL" sz="2000" dirty="0">
                  <a:solidFill>
                    <a:prstClr val="black"/>
                  </a:solidFill>
                  <a:latin typeface="Arial" charset="0"/>
                </a:rPr>
                <a:t>inbraken, overlast, </a:t>
              </a:r>
            </a:p>
            <a:p>
              <a:pPr defTabSz="457200" fontAlgn="base">
                <a:spcBef>
                  <a:spcPct val="0"/>
                </a:spcBef>
                <a:spcAft>
                  <a:spcPct val="0"/>
                </a:spcAft>
              </a:pPr>
              <a:r>
                <a:rPr lang="nl-NL" sz="2000" dirty="0">
                  <a:solidFill>
                    <a:prstClr val="black"/>
                  </a:solidFill>
                  <a:latin typeface="Arial" charset="0"/>
                </a:rPr>
                <a:t>geweld</a:t>
              </a:r>
            </a:p>
            <a:p>
              <a:pPr defTabSz="457200" fontAlgn="base">
                <a:spcBef>
                  <a:spcPct val="0"/>
                </a:spcBef>
                <a:spcAft>
                  <a:spcPct val="0"/>
                </a:spcAft>
                <a:buFontTx/>
                <a:buChar char="-"/>
              </a:pPr>
              <a:r>
                <a:rPr lang="nl-NL" sz="2000" dirty="0">
                  <a:solidFill>
                    <a:prstClr val="black"/>
                  </a:solidFill>
                  <a:latin typeface="Arial" charset="0"/>
                </a:rPr>
                <a:t>meldingen veiligheid</a:t>
              </a:r>
            </a:p>
          </p:txBody>
        </p:sp>
        <p:sp>
          <p:nvSpPr>
            <p:cNvPr id="47118" name="Text Box 26"/>
            <p:cNvSpPr txBox="1">
              <a:spLocks noChangeArrowheads="1"/>
            </p:cNvSpPr>
            <p:nvPr/>
          </p:nvSpPr>
          <p:spPr bwMode="auto">
            <a:xfrm>
              <a:off x="2254" y="3822"/>
              <a:ext cx="1378" cy="44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a:solidFill>
                    <a:prstClr val="black"/>
                  </a:solidFill>
                  <a:latin typeface="Arial" charset="0"/>
                </a:rPr>
                <a:t>Score subbuurten</a:t>
              </a:r>
            </a:p>
            <a:p>
              <a:pPr defTabSz="457200" fontAlgn="base">
                <a:spcBef>
                  <a:spcPct val="0"/>
                </a:spcBef>
                <a:spcAft>
                  <a:spcPct val="0"/>
                </a:spcAft>
              </a:pPr>
              <a:endParaRPr lang="nl-NL" sz="2000">
                <a:solidFill>
                  <a:prstClr val="black"/>
                </a:solidFill>
                <a:latin typeface="Arial" charset="0"/>
              </a:endParaRPr>
            </a:p>
          </p:txBody>
        </p:sp>
        <p:sp>
          <p:nvSpPr>
            <p:cNvPr id="47119" name="Text Box 27"/>
            <p:cNvSpPr txBox="1">
              <a:spLocks noChangeArrowheads="1"/>
            </p:cNvSpPr>
            <p:nvPr/>
          </p:nvSpPr>
          <p:spPr bwMode="auto">
            <a:xfrm>
              <a:off x="4046" y="3822"/>
              <a:ext cx="1378" cy="44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nl-NL" sz="2000">
                  <a:solidFill>
                    <a:prstClr val="black"/>
                  </a:solidFill>
                  <a:latin typeface="Arial" charset="0"/>
                </a:rPr>
                <a:t>Score subbuurten</a:t>
              </a:r>
            </a:p>
            <a:p>
              <a:pPr defTabSz="457200" fontAlgn="base">
                <a:spcBef>
                  <a:spcPct val="0"/>
                </a:spcBef>
                <a:spcAft>
                  <a:spcPct val="0"/>
                </a:spcAft>
              </a:pPr>
              <a:endParaRPr lang="nl-NL" sz="2000">
                <a:solidFill>
                  <a:prstClr val="black"/>
                </a:solidFill>
                <a:latin typeface="Arial" charset="0"/>
              </a:endParaRPr>
            </a:p>
          </p:txBody>
        </p:sp>
        <p:sp>
          <p:nvSpPr>
            <p:cNvPr id="47120" name="Line 29"/>
            <p:cNvSpPr>
              <a:spLocks noChangeShapeType="1"/>
            </p:cNvSpPr>
            <p:nvPr/>
          </p:nvSpPr>
          <p:spPr bwMode="auto">
            <a:xfrm>
              <a:off x="2254" y="1658"/>
              <a:ext cx="0" cy="1978"/>
            </a:xfrm>
            <a:prstGeom prst="line">
              <a:avLst/>
            </a:prstGeom>
            <a:noFill/>
            <a:ln w="9525">
              <a:solidFill>
                <a:schemeClr val="tx1"/>
              </a:solidFill>
              <a:round/>
              <a:headEnd/>
              <a:tailEnd type="triangle" w="med" len="med"/>
            </a:ln>
          </p:spPr>
          <p:txBody>
            <a:bodyPr/>
            <a:lstStyle/>
            <a:p>
              <a:pPr defTabSz="457200" fontAlgn="base">
                <a:spcBef>
                  <a:spcPct val="0"/>
                </a:spcBef>
                <a:spcAft>
                  <a:spcPct val="0"/>
                </a:spcAft>
              </a:pPr>
              <a:endParaRPr lang="nl-NL">
                <a:solidFill>
                  <a:prstClr val="black"/>
                </a:solidFill>
                <a:latin typeface="Arial" charset="0"/>
              </a:endParaRPr>
            </a:p>
          </p:txBody>
        </p:sp>
        <p:sp>
          <p:nvSpPr>
            <p:cNvPr id="47121" name="Line 30"/>
            <p:cNvSpPr>
              <a:spLocks noChangeShapeType="1"/>
            </p:cNvSpPr>
            <p:nvPr/>
          </p:nvSpPr>
          <p:spPr bwMode="auto">
            <a:xfrm>
              <a:off x="4030" y="1658"/>
              <a:ext cx="0" cy="1978"/>
            </a:xfrm>
            <a:prstGeom prst="line">
              <a:avLst/>
            </a:prstGeom>
            <a:noFill/>
            <a:ln w="9525">
              <a:solidFill>
                <a:schemeClr val="tx1"/>
              </a:solidFill>
              <a:round/>
              <a:headEnd/>
              <a:tailEnd type="triangle" w="med" len="med"/>
            </a:ln>
          </p:spPr>
          <p:txBody>
            <a:bodyPr/>
            <a:lstStyle/>
            <a:p>
              <a:pPr defTabSz="457200" fontAlgn="base">
                <a:spcBef>
                  <a:spcPct val="0"/>
                </a:spcBef>
                <a:spcAft>
                  <a:spcPct val="0"/>
                </a:spcAft>
              </a:pPr>
              <a:endParaRPr lang="nl-NL">
                <a:solidFill>
                  <a:prstClr val="black"/>
                </a:solidFill>
                <a:latin typeface="Arial" charset="0"/>
              </a:endParaRPr>
            </a:p>
          </p:txBody>
        </p:sp>
      </p:grpSp>
    </p:spTree>
    <p:extLst>
      <p:ext uri="{BB962C8B-B14F-4D97-AF65-F5344CB8AC3E}">
        <p14:creationId xmlns:p14="http://schemas.microsoft.com/office/powerpoint/2010/main" val="35220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Lemon</a:t>
            </a:r>
            <a:br>
              <a:rPr lang="nl-NL" b="1" smtClean="0">
                <a:solidFill>
                  <a:srgbClr val="043258"/>
                </a:solidFill>
              </a:rPr>
            </a:br>
            <a:endParaRPr lang="nl-NL" b="1" smtClean="0">
              <a:solidFill>
                <a:srgbClr val="043258"/>
              </a:solidFill>
            </a:endParaRPr>
          </a:p>
        </p:txBody>
      </p:sp>
      <p:sp>
        <p:nvSpPr>
          <p:cNvPr id="53250" name="Subtitel 2"/>
          <p:cNvSpPr>
            <a:spLocks noGrp="1"/>
          </p:cNvSpPr>
          <p:nvPr>
            <p:ph type="subTitle" idx="4294967295"/>
          </p:nvPr>
        </p:nvSpPr>
        <p:spPr>
          <a:xfrm>
            <a:off x="620713" y="2016125"/>
            <a:ext cx="7194550" cy="3689350"/>
          </a:xfrm>
        </p:spPr>
        <p:txBody>
          <a:bodyPr/>
          <a:lstStyle/>
          <a:p>
            <a:pPr marL="0" indent="0" eaLnBrk="1" hangingPunct="1">
              <a:buFont typeface="Arial" charset="0"/>
              <a:buNone/>
            </a:pPr>
            <a:r>
              <a:rPr lang="nl-NL" dirty="0" smtClean="0">
                <a:solidFill>
                  <a:srgbClr val="898989"/>
                </a:solidFill>
              </a:rPr>
              <a:t>Symposium SBO</a:t>
            </a:r>
          </a:p>
          <a:p>
            <a:pPr marL="0" indent="0" eaLnBrk="1" hangingPunct="1">
              <a:buFont typeface="Arial" charset="0"/>
              <a:buNone/>
            </a:pPr>
            <a:endParaRPr lang="nl-NL" dirty="0" smtClean="0">
              <a:solidFill>
                <a:srgbClr val="898989"/>
              </a:solidFill>
            </a:endParaRPr>
          </a:p>
          <a:p>
            <a:pPr marL="0" indent="0" eaLnBrk="1" hangingPunct="1">
              <a:buFont typeface="Arial" charset="0"/>
              <a:buNone/>
            </a:pPr>
            <a:endParaRPr lang="nl-NL" dirty="0" smtClean="0">
              <a:solidFill>
                <a:srgbClr val="898989"/>
              </a:solidFill>
            </a:endParaRPr>
          </a:p>
          <a:p>
            <a:pPr marL="0" indent="0" eaLnBrk="1" hangingPunct="1">
              <a:buFont typeface="Arial" charset="0"/>
              <a:buNone/>
            </a:pPr>
            <a:r>
              <a:rPr lang="nl-NL" dirty="0" smtClean="0">
                <a:solidFill>
                  <a:srgbClr val="898989"/>
                </a:solidFill>
              </a:rPr>
              <a:t>Yvonne van den Braken</a:t>
            </a:r>
          </a:p>
          <a:p>
            <a:pPr marL="0" indent="0" eaLnBrk="1" hangingPunct="1">
              <a:buFont typeface="Arial" charset="0"/>
              <a:buNone/>
            </a:pPr>
            <a:r>
              <a:rPr lang="nl-NL" dirty="0" err="1" smtClean="0">
                <a:solidFill>
                  <a:srgbClr val="898989"/>
                </a:solidFill>
              </a:rPr>
              <a:t>WonenBreburg</a:t>
            </a:r>
            <a:endParaRPr lang="nl-NL" dirty="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0" y="0"/>
            <a:ext cx="9670996" cy="684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05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p:cNvSpPr>
          <p:nvPr/>
        </p:nvSpPr>
        <p:spPr bwMode="auto">
          <a:xfrm>
            <a:off x="705985" y="1673225"/>
            <a:ext cx="7210425" cy="1143000"/>
          </a:xfrm>
          <a:prstGeom prst="rect">
            <a:avLst/>
          </a:prstGeom>
          <a:noFill/>
          <a:ln w="9525">
            <a:noFill/>
            <a:miter lim="800000"/>
            <a:headEnd/>
            <a:tailEnd/>
          </a:ln>
        </p:spPr>
        <p:txBody>
          <a:bodyPr anchor="ctr"/>
          <a:lstStyle/>
          <a:p>
            <a:pPr algn="ctr"/>
            <a:r>
              <a:rPr lang="nl-NL" sz="4400" dirty="0">
                <a:latin typeface="Calibri" pitchFamily="34" charset="0"/>
              </a:rPr>
              <a:t>Analyse van cijfers</a:t>
            </a:r>
          </a:p>
          <a:p>
            <a:pPr algn="ctr"/>
            <a:r>
              <a:rPr lang="nl-NL" sz="4400" dirty="0">
                <a:latin typeface="Calibri" pitchFamily="34" charset="0"/>
              </a:rPr>
              <a:t>+</a:t>
            </a:r>
            <a:br>
              <a:rPr lang="nl-NL" sz="4400" dirty="0">
                <a:latin typeface="Calibri" pitchFamily="34" charset="0"/>
              </a:rPr>
            </a:br>
            <a:r>
              <a:rPr lang="nl-NL" sz="4400" dirty="0">
                <a:latin typeface="Calibri" pitchFamily="34" charset="0"/>
              </a:rPr>
              <a:t>Kennis van de wijken</a:t>
            </a:r>
          </a:p>
        </p:txBody>
      </p:sp>
      <p:sp>
        <p:nvSpPr>
          <p:cNvPr id="54274" name="Rectangle 2"/>
          <p:cNvSpPr>
            <a:spLocks/>
          </p:cNvSpPr>
          <p:nvPr/>
        </p:nvSpPr>
        <p:spPr bwMode="auto">
          <a:xfrm>
            <a:off x="1258888" y="1376363"/>
            <a:ext cx="7210425" cy="1143000"/>
          </a:xfrm>
          <a:prstGeom prst="rect">
            <a:avLst/>
          </a:prstGeom>
          <a:noFill/>
          <a:ln w="9525">
            <a:noFill/>
            <a:miter lim="800000"/>
            <a:headEnd/>
            <a:tailEnd/>
          </a:ln>
        </p:spPr>
        <p:txBody>
          <a:bodyPr anchor="ctr"/>
          <a:lstStyle/>
          <a:p>
            <a:pPr algn="ctr"/>
            <a:endParaRPr lang="nl-NL" sz="4400">
              <a:latin typeface="Calibri" pitchFamily="34" charset="0"/>
            </a:endParaRPr>
          </a:p>
        </p:txBody>
      </p:sp>
      <p:sp>
        <p:nvSpPr>
          <p:cNvPr id="54275" name="Rectangle 2"/>
          <p:cNvSpPr>
            <a:spLocks/>
          </p:cNvSpPr>
          <p:nvPr/>
        </p:nvSpPr>
        <p:spPr bwMode="auto">
          <a:xfrm>
            <a:off x="836613" y="4422775"/>
            <a:ext cx="7210425" cy="1143000"/>
          </a:xfrm>
          <a:prstGeom prst="rect">
            <a:avLst/>
          </a:prstGeom>
          <a:noFill/>
          <a:ln w="9525">
            <a:noFill/>
            <a:miter lim="800000"/>
            <a:headEnd/>
            <a:tailEnd/>
          </a:ln>
        </p:spPr>
        <p:txBody>
          <a:bodyPr anchor="ctr"/>
          <a:lstStyle/>
          <a:p>
            <a:pPr algn="ctr"/>
            <a:r>
              <a:rPr lang="nl-NL" sz="4400" dirty="0">
                <a:latin typeface="Calibri" pitchFamily="34" charset="0"/>
              </a:rPr>
              <a:t/>
            </a:r>
            <a:br>
              <a:rPr lang="nl-NL" sz="4400" dirty="0">
                <a:latin typeface="Calibri" pitchFamily="34" charset="0"/>
              </a:rPr>
            </a:br>
            <a:r>
              <a:rPr lang="nl-NL" sz="4400" dirty="0">
                <a:latin typeface="Calibri" pitchFamily="34" charset="0"/>
              </a:rPr>
              <a:t>Aanwijzen van:</a:t>
            </a:r>
            <a:br>
              <a:rPr lang="nl-NL" sz="4400" dirty="0">
                <a:latin typeface="Calibri" pitchFamily="34" charset="0"/>
              </a:rPr>
            </a:br>
            <a:r>
              <a:rPr lang="nl-NL" sz="4400" dirty="0">
                <a:latin typeface="Calibri" pitchFamily="34" charset="0"/>
              </a:rPr>
              <a:t> Focuswijken</a:t>
            </a:r>
            <a:br>
              <a:rPr lang="nl-NL" sz="4400" dirty="0">
                <a:latin typeface="Calibri" pitchFamily="34" charset="0"/>
              </a:rPr>
            </a:br>
            <a:r>
              <a:rPr lang="nl-NL" sz="4400" dirty="0">
                <a:latin typeface="Calibri" pitchFamily="34" charset="0"/>
              </a:rPr>
              <a:t>Aandachtwijken</a:t>
            </a:r>
          </a:p>
        </p:txBody>
      </p:sp>
      <p:sp>
        <p:nvSpPr>
          <p:cNvPr id="54276" name="Line 7"/>
          <p:cNvSpPr>
            <a:spLocks noChangeShapeType="1"/>
          </p:cNvSpPr>
          <p:nvPr/>
        </p:nvSpPr>
        <p:spPr bwMode="auto">
          <a:xfrm>
            <a:off x="4326165" y="3338513"/>
            <a:ext cx="0" cy="1084262"/>
          </a:xfrm>
          <a:prstGeom prst="line">
            <a:avLst/>
          </a:prstGeom>
          <a:noFill/>
          <a:ln w="9525">
            <a:solidFill>
              <a:schemeClr val="tx1"/>
            </a:solidFill>
            <a:round/>
            <a:headEnd/>
            <a:tailEnd type="triangle" w="med" len="med"/>
          </a:ln>
        </p:spPr>
        <p:txBody>
          <a:bodyPr/>
          <a:lstStyle/>
          <a:p>
            <a:endParaRPr lang="nl-NL"/>
          </a:p>
        </p:txBody>
      </p:sp>
    </p:spTree>
    <p:extLst>
      <p:ext uri="{BB962C8B-B14F-4D97-AF65-F5344CB8AC3E}">
        <p14:creationId xmlns:p14="http://schemas.microsoft.com/office/powerpoint/2010/main" val="1813532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p:cNvSpPr>
          <p:nvPr/>
        </p:nvSpPr>
        <p:spPr bwMode="auto">
          <a:xfrm>
            <a:off x="618899" y="4240440"/>
            <a:ext cx="7210425" cy="1143000"/>
          </a:xfrm>
          <a:prstGeom prst="rect">
            <a:avLst/>
          </a:prstGeom>
          <a:noFill/>
          <a:ln w="9525">
            <a:noFill/>
            <a:miter lim="800000"/>
            <a:headEnd/>
            <a:tailEnd/>
          </a:ln>
        </p:spPr>
        <p:txBody>
          <a:bodyPr anchor="ctr"/>
          <a:lstStyle/>
          <a:p>
            <a:pPr algn="ctr"/>
            <a:r>
              <a:rPr lang="nl-NL" sz="4400" dirty="0">
                <a:latin typeface="Calibri" pitchFamily="34" charset="0"/>
              </a:rPr>
              <a:t>Focuswijken</a:t>
            </a:r>
          </a:p>
        </p:txBody>
      </p:sp>
      <p:sp>
        <p:nvSpPr>
          <p:cNvPr id="55298" name="Rectangle 3"/>
          <p:cNvSpPr>
            <a:spLocks/>
          </p:cNvSpPr>
          <p:nvPr/>
        </p:nvSpPr>
        <p:spPr bwMode="auto">
          <a:xfrm>
            <a:off x="1126899" y="5389563"/>
            <a:ext cx="7210425" cy="1058862"/>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nl-NL" sz="3200" dirty="0">
                <a:latin typeface="Calibri" pitchFamily="34" charset="0"/>
              </a:rPr>
              <a:t>Complexe problematiek </a:t>
            </a:r>
          </a:p>
          <a:p>
            <a:pPr marL="342900" indent="-342900">
              <a:lnSpc>
                <a:spcPct val="90000"/>
              </a:lnSpc>
              <a:spcBef>
                <a:spcPct val="20000"/>
              </a:spcBef>
              <a:buFont typeface="Arial" charset="0"/>
              <a:buChar char="•"/>
            </a:pPr>
            <a:r>
              <a:rPr lang="nl-NL" sz="3200" dirty="0">
                <a:latin typeface="Calibri" pitchFamily="34" charset="0"/>
              </a:rPr>
              <a:t>Meerjarig actieplan</a:t>
            </a:r>
          </a:p>
        </p:txBody>
      </p:sp>
      <p:sp>
        <p:nvSpPr>
          <p:cNvPr id="55299" name="Rectangle 2"/>
          <p:cNvSpPr>
            <a:spLocks/>
          </p:cNvSpPr>
          <p:nvPr/>
        </p:nvSpPr>
        <p:spPr bwMode="auto">
          <a:xfrm>
            <a:off x="778556" y="1309688"/>
            <a:ext cx="7210425" cy="1143000"/>
          </a:xfrm>
          <a:prstGeom prst="rect">
            <a:avLst/>
          </a:prstGeom>
          <a:noFill/>
          <a:ln w="9525">
            <a:noFill/>
            <a:miter lim="800000"/>
            <a:headEnd/>
            <a:tailEnd/>
          </a:ln>
        </p:spPr>
        <p:txBody>
          <a:bodyPr anchor="ctr"/>
          <a:lstStyle/>
          <a:p>
            <a:pPr algn="ctr"/>
            <a:r>
              <a:rPr lang="nl-NL" sz="4400" dirty="0" err="1">
                <a:latin typeface="Calibri" pitchFamily="34" charset="0"/>
              </a:rPr>
              <a:t>Aandachtswijken</a:t>
            </a:r>
            <a:endParaRPr lang="nl-NL" sz="4400" dirty="0">
              <a:latin typeface="Calibri" pitchFamily="34" charset="0"/>
            </a:endParaRPr>
          </a:p>
        </p:txBody>
      </p:sp>
      <p:sp>
        <p:nvSpPr>
          <p:cNvPr id="55300" name="Rectangle 3"/>
          <p:cNvSpPr>
            <a:spLocks/>
          </p:cNvSpPr>
          <p:nvPr/>
        </p:nvSpPr>
        <p:spPr bwMode="auto">
          <a:xfrm>
            <a:off x="952728" y="2462213"/>
            <a:ext cx="7210425" cy="1058862"/>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nl-NL" sz="3200" dirty="0">
                <a:latin typeface="Calibri" pitchFamily="34" charset="0"/>
              </a:rPr>
              <a:t>Slechte score op één of meer thema's </a:t>
            </a:r>
          </a:p>
          <a:p>
            <a:pPr marL="742950" lvl="1" indent="-285750">
              <a:lnSpc>
                <a:spcPct val="90000"/>
              </a:lnSpc>
              <a:spcBef>
                <a:spcPct val="20000"/>
              </a:spcBef>
              <a:buFont typeface="Arial" charset="0"/>
              <a:buNone/>
            </a:pPr>
            <a:r>
              <a:rPr lang="nl-NL" sz="3200" dirty="0">
                <a:latin typeface="Calibri" pitchFamily="34" charset="0"/>
              </a:rPr>
              <a:t>of een dalende trend</a:t>
            </a:r>
            <a:r>
              <a:rPr lang="nl-NL" sz="2800" dirty="0">
                <a:latin typeface="Calibri" pitchFamily="34" charset="0"/>
              </a:rPr>
              <a:t> </a:t>
            </a:r>
          </a:p>
          <a:p>
            <a:pPr marL="342900" indent="-342900">
              <a:lnSpc>
                <a:spcPct val="90000"/>
              </a:lnSpc>
              <a:spcBef>
                <a:spcPct val="20000"/>
              </a:spcBef>
              <a:buFont typeface="Arial" charset="0"/>
              <a:buChar char="•"/>
            </a:pPr>
            <a:r>
              <a:rPr lang="nl-NL" sz="3200" dirty="0">
                <a:latin typeface="Calibri" pitchFamily="34" charset="0"/>
              </a:rPr>
              <a:t>Actieplan voor 2 jaar</a:t>
            </a:r>
          </a:p>
        </p:txBody>
      </p:sp>
    </p:spTree>
    <p:extLst>
      <p:ext uri="{BB962C8B-B14F-4D97-AF65-F5344CB8AC3E}">
        <p14:creationId xmlns:p14="http://schemas.microsoft.com/office/powerpoint/2010/main" val="1328415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13"/>
            <a:ext cx="9129485" cy="6843487"/>
          </a:xfrm>
        </p:spPr>
      </p:pic>
    </p:spTree>
    <p:extLst>
      <p:ext uri="{BB962C8B-B14F-4D97-AF65-F5344CB8AC3E}">
        <p14:creationId xmlns:p14="http://schemas.microsoft.com/office/powerpoint/2010/main" val="2911798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8119"/>
            <a:ext cx="8229600" cy="1143000"/>
          </a:xfrm>
        </p:spPr>
        <p:txBody>
          <a:bodyPr/>
          <a:lstStyle/>
          <a:p>
            <a:r>
              <a:rPr lang="nl-NL" dirty="0" smtClean="0"/>
              <a:t>Focuswijken 2016</a:t>
            </a:r>
            <a:endParaRPr lang="nl-NL" dirty="0"/>
          </a:p>
        </p:txBody>
      </p:sp>
      <p:sp>
        <p:nvSpPr>
          <p:cNvPr id="5" name="Tijdelijke aanduiding voor inhoud 4"/>
          <p:cNvSpPr>
            <a:spLocks noGrp="1"/>
          </p:cNvSpPr>
          <p:nvPr>
            <p:ph idx="1"/>
          </p:nvPr>
        </p:nvSpPr>
        <p:spPr/>
        <p:txBody>
          <a:bodyPr/>
          <a:lstStyle/>
          <a:p>
            <a:pPr marL="0" indent="0">
              <a:buNone/>
            </a:pPr>
            <a:r>
              <a:rPr lang="nl-NL" dirty="0"/>
              <a:t>	</a:t>
            </a:r>
          </a:p>
          <a:p>
            <a:pPr marL="0" indent="0">
              <a:buNone/>
            </a:pPr>
            <a:r>
              <a:rPr lang="nl-NL" dirty="0" smtClean="0"/>
              <a:t>1. </a:t>
            </a:r>
            <a:r>
              <a:rPr lang="nl-NL" dirty="0" err="1" smtClean="0"/>
              <a:t>Stokhasselt</a:t>
            </a:r>
            <a:r>
              <a:rPr lang="nl-NL" dirty="0" smtClean="0"/>
              <a:t>/</a:t>
            </a:r>
            <a:r>
              <a:rPr lang="nl-NL" dirty="0" err="1" smtClean="0"/>
              <a:t>Vlashof</a:t>
            </a:r>
            <a:endParaRPr lang="nl-NL" dirty="0"/>
          </a:p>
          <a:p>
            <a:pPr marL="0" indent="0">
              <a:buNone/>
            </a:pPr>
            <a:r>
              <a:rPr lang="nl-NL" dirty="0" smtClean="0"/>
              <a:t>2. Groenewoud</a:t>
            </a:r>
            <a:endParaRPr lang="nl-NL" dirty="0"/>
          </a:p>
          <a:p>
            <a:pPr marL="0" indent="0">
              <a:buNone/>
            </a:pPr>
            <a:r>
              <a:rPr lang="nl-NL" dirty="0"/>
              <a:t>3</a:t>
            </a:r>
            <a:r>
              <a:rPr lang="nl-NL" dirty="0" smtClean="0"/>
              <a:t>. Centrumgebied </a:t>
            </a:r>
            <a:r>
              <a:rPr lang="nl-NL" dirty="0"/>
              <a:t>Het </a:t>
            </a:r>
            <a:r>
              <a:rPr lang="nl-NL" dirty="0" smtClean="0"/>
              <a:t>Zand</a:t>
            </a:r>
            <a:endParaRPr lang="nl-NL" dirty="0"/>
          </a:p>
          <a:p>
            <a:pPr marL="0" indent="0">
              <a:buNone/>
            </a:pPr>
            <a:r>
              <a:rPr lang="nl-NL" dirty="0" smtClean="0"/>
              <a:t>4. </a:t>
            </a:r>
            <a:r>
              <a:rPr lang="nl-NL" dirty="0" err="1" smtClean="0"/>
              <a:t>Goirke</a:t>
            </a:r>
            <a:r>
              <a:rPr lang="nl-NL" dirty="0" smtClean="0"/>
              <a:t>-Hasselt</a:t>
            </a:r>
            <a:endParaRPr lang="nl-NL" dirty="0"/>
          </a:p>
          <a:p>
            <a:pPr marL="0" indent="0">
              <a:buNone/>
            </a:pPr>
            <a:r>
              <a:rPr lang="nl-NL" dirty="0" smtClean="0"/>
              <a:t>5. </a:t>
            </a:r>
            <a:r>
              <a:rPr lang="nl-NL" dirty="0" err="1" smtClean="0"/>
              <a:t>Korvel</a:t>
            </a:r>
            <a:endParaRPr lang="nl-NL" dirty="0"/>
          </a:p>
          <a:p>
            <a:pPr marL="0" indent="0">
              <a:buNone/>
            </a:pPr>
            <a:endParaRPr lang="nl-NL" dirty="0"/>
          </a:p>
        </p:txBody>
      </p:sp>
    </p:spTree>
    <p:extLst>
      <p:ext uri="{BB962C8B-B14F-4D97-AF65-F5344CB8AC3E}">
        <p14:creationId xmlns:p14="http://schemas.microsoft.com/office/powerpoint/2010/main" val="390370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46138"/>
            <a:ext cx="8229600" cy="1143000"/>
          </a:xfrm>
        </p:spPr>
        <p:txBody>
          <a:bodyPr/>
          <a:lstStyle/>
          <a:p>
            <a:r>
              <a:rPr lang="nl-NL" dirty="0" err="1" smtClean="0"/>
              <a:t>Aandachtswijken</a:t>
            </a:r>
            <a:r>
              <a:rPr lang="nl-NL" dirty="0" smtClean="0"/>
              <a:t> 2016</a:t>
            </a:r>
            <a:endParaRPr lang="nl-NL" dirty="0"/>
          </a:p>
        </p:txBody>
      </p:sp>
      <p:sp>
        <p:nvSpPr>
          <p:cNvPr id="3" name="Tijdelijke aanduiding voor inhoud 2"/>
          <p:cNvSpPr>
            <a:spLocks noGrp="1"/>
          </p:cNvSpPr>
          <p:nvPr>
            <p:ph idx="1"/>
          </p:nvPr>
        </p:nvSpPr>
        <p:spPr>
          <a:xfrm>
            <a:off x="457200" y="1750925"/>
            <a:ext cx="8229600" cy="4525963"/>
          </a:xfrm>
        </p:spPr>
        <p:txBody>
          <a:bodyPr/>
          <a:lstStyle/>
          <a:p>
            <a:endParaRPr lang="nl-NL" dirty="0"/>
          </a:p>
          <a:p>
            <a:pPr marL="0" indent="0">
              <a:buNone/>
            </a:pPr>
            <a:r>
              <a:rPr lang="nl-NL" sz="2800" dirty="0"/>
              <a:t>1</a:t>
            </a:r>
            <a:r>
              <a:rPr lang="nl-NL" sz="2800" dirty="0" smtClean="0"/>
              <a:t>. Jeruzalem</a:t>
            </a:r>
            <a:endParaRPr lang="nl-NL" sz="2800" dirty="0"/>
          </a:p>
          <a:p>
            <a:pPr marL="0" indent="0">
              <a:buNone/>
            </a:pPr>
            <a:r>
              <a:rPr lang="nl-NL" sz="2800" dirty="0"/>
              <a:t>2</a:t>
            </a:r>
            <a:r>
              <a:rPr lang="nl-NL" sz="2800" dirty="0" smtClean="0"/>
              <a:t>. Groeseind-Hoefstraat (Oost)</a:t>
            </a:r>
            <a:endParaRPr lang="nl-NL" sz="2800" dirty="0"/>
          </a:p>
          <a:p>
            <a:pPr marL="0" indent="0">
              <a:buNone/>
            </a:pPr>
            <a:r>
              <a:rPr lang="nl-NL" sz="2800" dirty="0"/>
              <a:t>3</a:t>
            </a:r>
            <a:r>
              <a:rPr lang="nl-NL" sz="2800" dirty="0" smtClean="0"/>
              <a:t>. </a:t>
            </a:r>
            <a:r>
              <a:rPr lang="nl-NL" sz="2800" dirty="0" err="1" smtClean="0"/>
              <a:t>Korvelse</a:t>
            </a:r>
            <a:r>
              <a:rPr lang="nl-NL" sz="2800" dirty="0" smtClean="0"/>
              <a:t> </a:t>
            </a:r>
            <a:r>
              <a:rPr lang="nl-NL" sz="2800" dirty="0"/>
              <a:t>Hofjes/Trouwlaan </a:t>
            </a:r>
          </a:p>
          <a:p>
            <a:pPr marL="0" indent="0">
              <a:buNone/>
            </a:pPr>
            <a:r>
              <a:rPr lang="nl-NL" sz="2800" dirty="0"/>
              <a:t>4</a:t>
            </a:r>
            <a:r>
              <a:rPr lang="nl-NL" sz="2800" dirty="0" smtClean="0"/>
              <a:t>. Kruidenbuurt</a:t>
            </a:r>
            <a:endParaRPr lang="nl-NL" sz="2800" dirty="0"/>
          </a:p>
          <a:p>
            <a:pPr marL="0" indent="0">
              <a:buNone/>
            </a:pPr>
            <a:r>
              <a:rPr lang="nl-NL" sz="2800" dirty="0"/>
              <a:t>5</a:t>
            </a:r>
            <a:r>
              <a:rPr lang="nl-NL" sz="2800" dirty="0" smtClean="0"/>
              <a:t>. Zorgvlied-Zuid</a:t>
            </a:r>
            <a:endParaRPr lang="nl-NL" sz="2800" dirty="0"/>
          </a:p>
          <a:p>
            <a:pPr marL="0" indent="0">
              <a:buNone/>
            </a:pPr>
            <a:r>
              <a:rPr lang="nl-NL" sz="2800" dirty="0"/>
              <a:t>6</a:t>
            </a:r>
            <a:r>
              <a:rPr lang="nl-NL" sz="2800" dirty="0" smtClean="0"/>
              <a:t>. Abdij- </a:t>
            </a:r>
            <a:r>
              <a:rPr lang="nl-NL" sz="2800" dirty="0"/>
              <a:t>en </a:t>
            </a:r>
            <a:r>
              <a:rPr lang="nl-NL" sz="2800" dirty="0" smtClean="0"/>
              <a:t>Torenbuurt</a:t>
            </a:r>
            <a:endParaRPr lang="nl-NL" sz="2800" dirty="0"/>
          </a:p>
          <a:p>
            <a:pPr marL="0" indent="0">
              <a:buNone/>
            </a:pPr>
            <a:r>
              <a:rPr lang="nl-NL" sz="2800" dirty="0"/>
              <a:t>7</a:t>
            </a:r>
            <a:r>
              <a:rPr lang="nl-NL" sz="2800" dirty="0" smtClean="0"/>
              <a:t>. Oerle</a:t>
            </a:r>
            <a:r>
              <a:rPr lang="nl-NL" sz="2800" dirty="0"/>
              <a:t>	</a:t>
            </a:r>
          </a:p>
          <a:p>
            <a:pPr marL="0" indent="0">
              <a:buNone/>
            </a:pPr>
            <a:r>
              <a:rPr lang="nl-NL" sz="2800" dirty="0"/>
              <a:t>8</a:t>
            </a:r>
            <a:r>
              <a:rPr lang="nl-NL" sz="2800" dirty="0" smtClean="0"/>
              <a:t>. Loven</a:t>
            </a:r>
            <a:r>
              <a:rPr lang="nl-NL" sz="2800" dirty="0"/>
              <a:t>/ </a:t>
            </a:r>
            <a:r>
              <a:rPr lang="nl-NL" sz="2800" dirty="0" smtClean="0"/>
              <a:t>Rozenplein</a:t>
            </a:r>
            <a:endParaRPr lang="nl-NL" sz="2800" dirty="0"/>
          </a:p>
          <a:p>
            <a:endParaRPr lang="nl-NL" dirty="0"/>
          </a:p>
        </p:txBody>
      </p:sp>
    </p:spTree>
    <p:extLst>
      <p:ext uri="{BB962C8B-B14F-4D97-AF65-F5344CB8AC3E}">
        <p14:creationId xmlns:p14="http://schemas.microsoft.com/office/powerpoint/2010/main" val="2277598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743" y="1014867"/>
            <a:ext cx="8229600" cy="1143000"/>
          </a:xfrm>
        </p:spPr>
        <p:txBody>
          <a:bodyPr/>
          <a:lstStyle/>
          <a:p>
            <a:r>
              <a:rPr lang="nl-NL" dirty="0" smtClean="0"/>
              <a:t>Rode draden:</a:t>
            </a:r>
            <a:endParaRPr lang="nl-NL" dirty="0"/>
          </a:p>
        </p:txBody>
      </p:sp>
      <p:sp>
        <p:nvSpPr>
          <p:cNvPr id="3" name="Tijdelijke aanduiding voor inhoud 2"/>
          <p:cNvSpPr>
            <a:spLocks noGrp="1"/>
          </p:cNvSpPr>
          <p:nvPr>
            <p:ph idx="1"/>
          </p:nvPr>
        </p:nvSpPr>
        <p:spPr>
          <a:xfrm>
            <a:off x="457200" y="2293257"/>
            <a:ext cx="8229600" cy="3832906"/>
          </a:xfrm>
        </p:spPr>
        <p:txBody>
          <a:bodyPr/>
          <a:lstStyle/>
          <a:p>
            <a:r>
              <a:rPr lang="nl-NL" dirty="0" smtClean="0"/>
              <a:t>Sociale </a:t>
            </a:r>
            <a:r>
              <a:rPr lang="nl-NL" dirty="0"/>
              <a:t>cohesie en </a:t>
            </a:r>
            <a:r>
              <a:rPr lang="nl-NL" dirty="0" smtClean="0"/>
              <a:t>bewonersbetrokkenheid</a:t>
            </a:r>
            <a:endParaRPr lang="nl-NL" dirty="0"/>
          </a:p>
          <a:p>
            <a:r>
              <a:rPr lang="nl-NL" dirty="0" smtClean="0"/>
              <a:t>Parkeren</a:t>
            </a:r>
            <a:endParaRPr lang="nl-NL" dirty="0"/>
          </a:p>
          <a:p>
            <a:r>
              <a:rPr lang="nl-NL" dirty="0" smtClean="0"/>
              <a:t>Vervuiling</a:t>
            </a:r>
            <a:endParaRPr lang="nl-NL" dirty="0"/>
          </a:p>
          <a:p>
            <a:r>
              <a:rPr lang="nl-NL" dirty="0" smtClean="0"/>
              <a:t>Armoede &amp; Werkloosheid </a:t>
            </a:r>
          </a:p>
          <a:p>
            <a:r>
              <a:rPr lang="nl-NL" dirty="0" smtClean="0"/>
              <a:t>Overlast van anderen</a:t>
            </a:r>
            <a:endParaRPr lang="nl-NL" dirty="0"/>
          </a:p>
        </p:txBody>
      </p:sp>
    </p:spTree>
    <p:extLst>
      <p:ext uri="{BB962C8B-B14F-4D97-AF65-F5344CB8AC3E}">
        <p14:creationId xmlns:p14="http://schemas.microsoft.com/office/powerpoint/2010/main" val="3070153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57200" y="947738"/>
            <a:ext cx="8229600" cy="1143000"/>
          </a:xfrm>
        </p:spPr>
        <p:txBody>
          <a:bodyPr/>
          <a:lstStyle/>
          <a:p>
            <a:r>
              <a:rPr lang="nl-NL" dirty="0" smtClean="0"/>
              <a:t>Vervolg:</a:t>
            </a:r>
          </a:p>
        </p:txBody>
      </p:sp>
      <p:sp>
        <p:nvSpPr>
          <p:cNvPr id="35842" name="Rectangle 3"/>
          <p:cNvSpPr>
            <a:spLocks noGrp="1"/>
          </p:cNvSpPr>
          <p:nvPr>
            <p:ph type="body" idx="1"/>
          </p:nvPr>
        </p:nvSpPr>
        <p:spPr>
          <a:xfrm>
            <a:off x="457200" y="2090738"/>
            <a:ext cx="8469086" cy="4992233"/>
          </a:xfrm>
        </p:spPr>
        <p:txBody>
          <a:bodyPr/>
          <a:lstStyle/>
          <a:p>
            <a:pPr marL="0" indent="0">
              <a:lnSpc>
                <a:spcPct val="90000"/>
              </a:lnSpc>
              <a:buNone/>
            </a:pPr>
            <a:r>
              <a:rPr lang="nl-NL" b="1" dirty="0" smtClean="0"/>
              <a:t>April	</a:t>
            </a:r>
            <a:r>
              <a:rPr lang="nl-NL" dirty="0" smtClean="0"/>
              <a:t>	Collegebesluit over focus- en 				             </a:t>
            </a:r>
          </a:p>
          <a:p>
            <a:pPr marL="0" indent="0">
              <a:lnSpc>
                <a:spcPct val="90000"/>
              </a:lnSpc>
              <a:buNone/>
            </a:pPr>
            <a:r>
              <a:rPr lang="nl-NL" dirty="0"/>
              <a:t> </a:t>
            </a:r>
            <a:r>
              <a:rPr lang="nl-NL" dirty="0" smtClean="0"/>
              <a:t>              </a:t>
            </a:r>
            <a:r>
              <a:rPr lang="nl-NL" dirty="0" err="1" smtClean="0"/>
              <a:t>aandachtswijken</a:t>
            </a:r>
            <a:endParaRPr lang="nl-NL" dirty="0" smtClean="0"/>
          </a:p>
          <a:p>
            <a:pPr marL="0" indent="0">
              <a:lnSpc>
                <a:spcPct val="90000"/>
              </a:lnSpc>
              <a:buNone/>
            </a:pPr>
            <a:r>
              <a:rPr lang="nl-NL" b="1" dirty="0" smtClean="0"/>
              <a:t>Juni </a:t>
            </a:r>
            <a:r>
              <a:rPr lang="nl-NL" dirty="0" smtClean="0"/>
              <a:t>		Plannen actualiseren</a:t>
            </a:r>
          </a:p>
          <a:p>
            <a:pPr marL="0" indent="0">
              <a:lnSpc>
                <a:spcPct val="90000"/>
              </a:lnSpc>
              <a:buNone/>
            </a:pPr>
            <a:r>
              <a:rPr lang="nl-NL" b="1" dirty="0" smtClean="0"/>
              <a:t>Juli</a:t>
            </a:r>
            <a:r>
              <a:rPr lang="nl-NL" dirty="0" smtClean="0"/>
              <a:t> 		Start uitvoering nieuwe actieplannen</a:t>
            </a:r>
          </a:p>
          <a:p>
            <a:pPr marL="0" indent="0">
              <a:lnSpc>
                <a:spcPct val="90000"/>
              </a:lnSpc>
              <a:buNone/>
            </a:pPr>
            <a:endParaRPr lang="nl-NL" dirty="0"/>
          </a:p>
          <a:p>
            <a:pPr marL="0" indent="0">
              <a:lnSpc>
                <a:spcPct val="90000"/>
              </a:lnSpc>
              <a:buNone/>
            </a:pPr>
            <a:r>
              <a:rPr lang="nl-NL" dirty="0" smtClean="0"/>
              <a:t>Over 2 jaar: nieuwe lemon en wijktoets </a:t>
            </a:r>
          </a:p>
        </p:txBody>
      </p:sp>
    </p:spTree>
    <p:extLst>
      <p:ext uri="{BB962C8B-B14F-4D97-AF65-F5344CB8AC3E}">
        <p14:creationId xmlns:p14="http://schemas.microsoft.com/office/powerpoint/2010/main" val="3234886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Stellingen</a:t>
            </a:r>
          </a:p>
        </p:txBody>
      </p:sp>
      <p:sp>
        <p:nvSpPr>
          <p:cNvPr id="60418" name="Subtitel 2"/>
          <p:cNvSpPr>
            <a:spLocks noGrp="1"/>
          </p:cNvSpPr>
          <p:nvPr>
            <p:ph type="subTitle" idx="4294967295"/>
          </p:nvPr>
        </p:nvSpPr>
        <p:spPr>
          <a:xfrm>
            <a:off x="620713" y="2016125"/>
            <a:ext cx="7194550" cy="3689350"/>
          </a:xfrm>
        </p:spPr>
        <p:txBody>
          <a:bodyPr/>
          <a:lstStyle/>
          <a:p>
            <a:pPr marL="0" indent="0" eaLnBrk="1" hangingPunct="1">
              <a:buFont typeface="Arial" charset="0"/>
              <a:buNone/>
            </a:pPr>
            <a:r>
              <a:rPr lang="nl-NL" smtClean="0">
                <a:solidFill>
                  <a:srgbClr val="898989"/>
                </a:solidFill>
              </a:rPr>
              <a:t>Symposium SBO</a:t>
            </a:r>
          </a:p>
          <a:p>
            <a:pPr marL="0" indent="0" eaLnBrk="1" hangingPunct="1">
              <a:buFont typeface="Arial" charset="0"/>
              <a:buNone/>
            </a:pPr>
            <a:endParaRPr lang="nl-NL" smtClean="0">
              <a:solidFill>
                <a:srgbClr val="898989"/>
              </a:solidFill>
            </a:endParaRPr>
          </a:p>
          <a:p>
            <a:pPr marL="0" indent="0" eaLnBrk="1" hangingPunct="1">
              <a:buFont typeface="Arial" charset="0"/>
              <a:buNone/>
            </a:pPr>
            <a:endParaRPr lang="nl-NL" smtClean="0">
              <a:solidFill>
                <a:srgbClr val="898989"/>
              </a:solidFill>
            </a:endParaRPr>
          </a:p>
          <a:p>
            <a:pPr marL="0" indent="0" eaLnBrk="1" hangingPunct="1">
              <a:buFont typeface="Arial" charset="0"/>
              <a:buNone/>
            </a:pPr>
            <a:endParaRPr lang="nl-NL" smtClean="0">
              <a:solidFill>
                <a:srgbClr val="898989"/>
              </a:solidFill>
            </a:endParaRPr>
          </a:p>
        </p:txBody>
      </p:sp>
    </p:spTree>
    <p:extLst>
      <p:ext uri="{BB962C8B-B14F-4D97-AF65-F5344CB8AC3E}">
        <p14:creationId xmlns:p14="http://schemas.microsoft.com/office/powerpoint/2010/main" val="1999249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ctrTitle" idx="4294967295"/>
          </p:nvPr>
        </p:nvSpPr>
        <p:spPr>
          <a:xfrm>
            <a:off x="620713" y="1079049"/>
            <a:ext cx="7194550" cy="835025"/>
          </a:xfrm>
        </p:spPr>
        <p:txBody>
          <a:bodyPr wrap="none" anchor="t"/>
          <a:lstStyle/>
          <a:p>
            <a:pPr algn="l" eaLnBrk="1" hangingPunct="1"/>
            <a:r>
              <a:rPr lang="nl-NL" b="1" dirty="0" smtClean="0">
                <a:solidFill>
                  <a:srgbClr val="043258"/>
                </a:solidFill>
              </a:rPr>
              <a:t>Stelling 1</a:t>
            </a:r>
          </a:p>
        </p:txBody>
      </p:sp>
      <p:sp>
        <p:nvSpPr>
          <p:cNvPr id="61442" name="Subtitel 2"/>
          <p:cNvSpPr>
            <a:spLocks noGrp="1"/>
          </p:cNvSpPr>
          <p:nvPr>
            <p:ph type="subTitle" idx="4294967295"/>
          </p:nvPr>
        </p:nvSpPr>
        <p:spPr>
          <a:xfrm>
            <a:off x="620713" y="1652135"/>
            <a:ext cx="7194550" cy="4482329"/>
          </a:xfrm>
        </p:spPr>
        <p:txBody>
          <a:bodyPr/>
          <a:lstStyle/>
          <a:p>
            <a:pPr marL="0" indent="0" eaLnBrk="1" hangingPunct="1">
              <a:buFont typeface="Arial" charset="0"/>
              <a:buNone/>
            </a:pPr>
            <a:r>
              <a:rPr lang="nl-NL" dirty="0" smtClean="0">
                <a:solidFill>
                  <a:srgbClr val="898989"/>
                </a:solidFill>
              </a:rPr>
              <a:t>René Scherpenisse - </a:t>
            </a:r>
            <a:r>
              <a:rPr lang="nl-NL" dirty="0" err="1" smtClean="0">
                <a:solidFill>
                  <a:srgbClr val="898989"/>
                </a:solidFill>
              </a:rPr>
              <a:t>Tiwos</a:t>
            </a:r>
            <a:endParaRPr lang="nl-NL" dirty="0" smtClean="0">
              <a:solidFill>
                <a:srgbClr val="898989"/>
              </a:solidFill>
            </a:endParaRPr>
          </a:p>
          <a:p>
            <a:pPr marL="0" indent="0" eaLnBrk="1" hangingPunct="1">
              <a:buNone/>
            </a:pPr>
            <a:r>
              <a:rPr lang="nl-NL" sz="2400" dirty="0" smtClean="0"/>
              <a:t/>
            </a:r>
            <a:br>
              <a:rPr lang="nl-NL" sz="2400" dirty="0" smtClean="0"/>
            </a:br>
            <a:r>
              <a:rPr lang="nl-NL" sz="2400" dirty="0" smtClean="0"/>
              <a:t>In </a:t>
            </a:r>
            <a:r>
              <a:rPr lang="nl-NL" sz="2400" dirty="0"/>
              <a:t>de nieuwe woningwet worden de taken van de woningcorporaties op het gebied van leefbaarheid </a:t>
            </a:r>
            <a:r>
              <a:rPr lang="nl-NL" sz="2400" dirty="0" smtClean="0"/>
              <a:t>beperkt. De </a:t>
            </a:r>
            <a:r>
              <a:rPr lang="nl-NL" sz="2400" dirty="0"/>
              <a:t>leefbaarheid is op de meeste plaatsen in Tilburg goed. Op veel plekken is het verbeterd.</a:t>
            </a:r>
          </a:p>
          <a:p>
            <a:pPr marL="0" indent="0" eaLnBrk="1" hangingPunct="1">
              <a:buNone/>
            </a:pPr>
            <a:endParaRPr lang="nl-NL" sz="2400" dirty="0"/>
          </a:p>
          <a:p>
            <a:pPr marL="0" indent="0" eaLnBrk="1" hangingPunct="1">
              <a:buNone/>
            </a:pPr>
            <a:r>
              <a:rPr lang="nl-NL" sz="2400" dirty="0"/>
              <a:t>Wij zijn van mening dat huismeesters, leefbaarheidsconsulenten en buurtbeheerders nodig blijven om die kwaliteit te behouden. Ook zijn ze nodig om mensen langer zelfstandig te laten wonen omdat ze de mensen kennen en weten wanneer hulp nodig </a:t>
            </a:r>
            <a:r>
              <a:rPr lang="nl-NL" sz="2400" dirty="0" smtClean="0"/>
              <a:t>is.</a:t>
            </a:r>
            <a:endParaRPr lang="nl-NL" sz="2400" dirty="0"/>
          </a:p>
          <a:p>
            <a:pPr marL="0" indent="0" eaLnBrk="1" hangingPunct="1">
              <a:buNone/>
            </a:pPr>
            <a:endParaRPr lang="nl-NL" dirty="0">
              <a:solidFill>
                <a:srgbClr val="898989"/>
              </a:solidFill>
            </a:endParaRPr>
          </a:p>
          <a:p>
            <a:pPr marL="0" indent="0" eaLnBrk="1" hangingPunct="1">
              <a:buNone/>
            </a:pPr>
            <a:endParaRPr lang="nl-NL" dirty="0">
              <a:solidFill>
                <a:srgbClr val="898989"/>
              </a:solidFill>
            </a:endParaRPr>
          </a:p>
          <a:p>
            <a:pPr marL="0" indent="0" eaLnBrk="1" hangingPunct="1">
              <a:buNone/>
            </a:pPr>
            <a:endParaRPr lang="nl-NL" dirty="0">
              <a:solidFill>
                <a:srgbClr val="898989"/>
              </a:solidFill>
            </a:endParaRPr>
          </a:p>
          <a:p>
            <a:pPr marL="0" indent="0" eaLnBrk="1" hangingPunct="1">
              <a:buNone/>
            </a:pPr>
            <a:endParaRPr lang="nl-NL" dirty="0">
              <a:solidFill>
                <a:srgbClr val="898989"/>
              </a:solidFill>
            </a:endParaRPr>
          </a:p>
          <a:p>
            <a:pPr marL="0" indent="0" eaLnBrk="1" hangingPunct="1">
              <a:buFont typeface="Arial" charset="0"/>
              <a:buNone/>
            </a:pPr>
            <a:endParaRPr lang="nl-NL" dirty="0" smtClean="0">
              <a:solidFill>
                <a:srgbClr val="898989"/>
              </a:solidFill>
            </a:endParaRPr>
          </a:p>
          <a:p>
            <a:pPr marL="0" indent="0" eaLnBrk="1" hangingPunct="1">
              <a:buFont typeface="Arial" charset="0"/>
              <a:buNone/>
            </a:pPr>
            <a:endParaRPr lang="nl-NL" dirty="0" smtClean="0">
              <a:solidFill>
                <a:srgbClr val="898989"/>
              </a:solidFill>
            </a:endParaRPr>
          </a:p>
          <a:p>
            <a:pPr marL="0" indent="0" eaLnBrk="1" hangingPunct="1">
              <a:buFont typeface="Arial" charset="0"/>
              <a:buNone/>
            </a:pPr>
            <a:endParaRPr lang="nl-NL" dirty="0" smtClean="0">
              <a:solidFill>
                <a:srgbClr val="898989"/>
              </a:solidFill>
            </a:endParaRPr>
          </a:p>
        </p:txBody>
      </p:sp>
    </p:spTree>
    <p:extLst>
      <p:ext uri="{BB962C8B-B14F-4D97-AF65-F5344CB8AC3E}">
        <p14:creationId xmlns:p14="http://schemas.microsoft.com/office/powerpoint/2010/main" val="45319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Lemon</a:t>
            </a:r>
            <a:br>
              <a:rPr lang="nl-NL" b="1" smtClean="0">
                <a:solidFill>
                  <a:srgbClr val="043258"/>
                </a:solidFill>
              </a:rPr>
            </a:br>
            <a:endParaRPr lang="nl-NL" b="1" smtClean="0">
              <a:solidFill>
                <a:srgbClr val="043258"/>
              </a:solidFill>
            </a:endParaRPr>
          </a:p>
        </p:txBody>
      </p:sp>
      <p:sp>
        <p:nvSpPr>
          <p:cNvPr id="30723" name="Subtitel 2"/>
          <p:cNvSpPr>
            <a:spLocks noGrp="1"/>
          </p:cNvSpPr>
          <p:nvPr>
            <p:ph type="subTitle" idx="4294967295"/>
          </p:nvPr>
        </p:nvSpPr>
        <p:spPr>
          <a:xfrm>
            <a:off x="620713" y="2016125"/>
            <a:ext cx="7194550" cy="3689350"/>
          </a:xfrm>
        </p:spPr>
        <p:txBody>
          <a:bodyPr/>
          <a:lstStyle/>
          <a:p>
            <a:pPr marL="0" indent="0" eaLnBrk="1" hangingPunct="1">
              <a:buFont typeface="Arial" charset="0"/>
              <a:buNone/>
            </a:pPr>
            <a:endParaRPr lang="nl-NL" dirty="0" smtClean="0"/>
          </a:p>
          <a:p>
            <a:pPr marL="0" indent="0" eaLnBrk="1" hangingPunct="1">
              <a:buFont typeface="Arial" charset="0"/>
              <a:buNone/>
            </a:pPr>
            <a:r>
              <a:rPr lang="nl-NL" u="sng" dirty="0" err="1" smtClean="0"/>
              <a:t>LE</a:t>
            </a:r>
            <a:r>
              <a:rPr lang="nl-NL" dirty="0" err="1" smtClean="0"/>
              <a:t>efbaarheids</a:t>
            </a:r>
            <a:r>
              <a:rPr lang="nl-NL" u="sng" dirty="0" err="1" smtClean="0"/>
              <a:t>MON</a:t>
            </a:r>
            <a:r>
              <a:rPr lang="nl-NL" dirty="0" err="1" smtClean="0"/>
              <a:t>itor</a:t>
            </a:r>
            <a:endParaRPr lang="nl-NL" dirty="0" smtClean="0"/>
          </a:p>
          <a:p>
            <a:pPr marL="0" indent="0" eaLnBrk="1" hangingPunct="1">
              <a:buFont typeface="Arial" charset="0"/>
              <a:buNone/>
            </a:pPr>
            <a:endParaRPr lang="nl-NL" dirty="0" smtClean="0"/>
          </a:p>
          <a:p>
            <a:pPr eaLnBrk="1" hangingPunct="1"/>
            <a:r>
              <a:rPr lang="nl-NL" dirty="0" smtClean="0"/>
              <a:t>Vragen over leefbaarheid</a:t>
            </a:r>
          </a:p>
          <a:p>
            <a:pPr eaLnBrk="1" hangingPunct="1"/>
            <a:r>
              <a:rPr lang="nl-NL" dirty="0" smtClean="0"/>
              <a:t>Monitor: 2004, 2007, 2010, 2013, 2015</a:t>
            </a:r>
          </a:p>
          <a:p>
            <a:pPr marL="0" indent="0" eaLnBrk="1" hangingPunct="1">
              <a:buFont typeface="Arial" charset="0"/>
              <a:buNone/>
            </a:pPr>
            <a:endParaRPr lang="nl-NL"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Stelling 2</a:t>
            </a:r>
          </a:p>
        </p:txBody>
      </p:sp>
      <p:sp>
        <p:nvSpPr>
          <p:cNvPr id="62466" name="Subtitel 2"/>
          <p:cNvSpPr>
            <a:spLocks noGrp="1"/>
          </p:cNvSpPr>
          <p:nvPr>
            <p:ph type="subTitle" idx="4294967295"/>
          </p:nvPr>
        </p:nvSpPr>
        <p:spPr>
          <a:xfrm>
            <a:off x="620713" y="2016125"/>
            <a:ext cx="7194550" cy="3912402"/>
          </a:xfrm>
        </p:spPr>
        <p:txBody>
          <a:bodyPr/>
          <a:lstStyle/>
          <a:p>
            <a:pPr marL="0" indent="0" eaLnBrk="1" hangingPunct="1">
              <a:buFont typeface="Arial" charset="0"/>
              <a:buNone/>
            </a:pPr>
            <a:r>
              <a:rPr lang="nl-NL" dirty="0" smtClean="0">
                <a:solidFill>
                  <a:srgbClr val="898989"/>
                </a:solidFill>
              </a:rPr>
              <a:t>Paulus Oerlemans, Gemeenteraad</a:t>
            </a:r>
            <a:endParaRPr lang="nl-NL" dirty="0" smtClean="0">
              <a:solidFill>
                <a:srgbClr val="898989"/>
              </a:solidFill>
            </a:endParaRPr>
          </a:p>
          <a:p>
            <a:pPr marL="0" indent="0">
              <a:buNone/>
            </a:pPr>
            <a:endParaRPr lang="nl-NL" sz="2400" dirty="0" smtClean="0"/>
          </a:p>
          <a:p>
            <a:pPr marL="0" indent="0">
              <a:buNone/>
            </a:pPr>
            <a:r>
              <a:rPr lang="nl-NL" sz="2400" dirty="0" smtClean="0"/>
              <a:t>Ik </a:t>
            </a:r>
            <a:r>
              <a:rPr lang="nl-NL" sz="2400" dirty="0"/>
              <a:t>ben ervan overtuigd dat het belangrijk is dat mensen eigenaarschap voelen voor de buurt waar zij wonen. </a:t>
            </a:r>
            <a:endParaRPr lang="nl-NL" sz="2400" dirty="0" smtClean="0"/>
          </a:p>
          <a:p>
            <a:pPr marL="0" indent="0">
              <a:buNone/>
            </a:pPr>
            <a:endParaRPr lang="nl-NL" sz="2400" dirty="0"/>
          </a:p>
          <a:p>
            <a:pPr marL="0" indent="0">
              <a:buNone/>
            </a:pPr>
            <a:r>
              <a:rPr lang="nl-NL" sz="2400" dirty="0" smtClean="0"/>
              <a:t>Dat </a:t>
            </a:r>
            <a:r>
              <a:rPr lang="nl-NL" sz="2400" dirty="0"/>
              <a:t>is in mijn ogen ook de sleutel tot verbetering als het gaat om vervuiling. Als bewoners zich verbonden voelen met de plek waar zij wonen en zich daar ook verantwoordelijk voor voelen.  </a:t>
            </a:r>
          </a:p>
          <a:p>
            <a:pPr marL="0" indent="0" eaLnBrk="1" hangingPunct="1">
              <a:buFont typeface="Arial" charset="0"/>
              <a:buNone/>
            </a:pPr>
            <a:endParaRPr lang="nl-NL" dirty="0" smtClean="0">
              <a:solidFill>
                <a:srgbClr val="898989"/>
              </a:solidFill>
            </a:endParaRPr>
          </a:p>
        </p:txBody>
      </p:sp>
      <p:sp>
        <p:nvSpPr>
          <p:cNvPr id="62467" name="Text Box 4"/>
          <p:cNvSpPr txBox="1">
            <a:spLocks noChangeArrowheads="1"/>
          </p:cNvSpPr>
          <p:nvPr/>
        </p:nvSpPr>
        <p:spPr bwMode="auto">
          <a:xfrm>
            <a:off x="782638" y="2865438"/>
            <a:ext cx="7388225" cy="400110"/>
          </a:xfrm>
          <a:prstGeom prst="rect">
            <a:avLst/>
          </a:prstGeom>
          <a:noFill/>
          <a:ln w="9525">
            <a:noFill/>
            <a:miter lim="800000"/>
            <a:headEnd/>
            <a:tailEnd/>
          </a:ln>
        </p:spPr>
        <p:txBody>
          <a:bodyPr>
            <a:spAutoFit/>
          </a:bodyPr>
          <a:lstStyle/>
          <a:p>
            <a:pPr defTabSz="914400"/>
            <a:r>
              <a:rPr lang="nl-NL" sz="2000" smtClean="0"/>
              <a:t> </a:t>
            </a:r>
            <a:endParaRPr lang="nl-NL" sz="2000" dirty="0"/>
          </a:p>
        </p:txBody>
      </p:sp>
    </p:spTree>
    <p:extLst>
      <p:ext uri="{BB962C8B-B14F-4D97-AF65-F5344CB8AC3E}">
        <p14:creationId xmlns:p14="http://schemas.microsoft.com/office/powerpoint/2010/main" val="4115082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Stelling 3</a:t>
            </a:r>
          </a:p>
        </p:txBody>
      </p:sp>
      <p:sp>
        <p:nvSpPr>
          <p:cNvPr id="63493" name="Subtitel 2"/>
          <p:cNvSpPr>
            <a:spLocks/>
          </p:cNvSpPr>
          <p:nvPr/>
        </p:nvSpPr>
        <p:spPr bwMode="auto">
          <a:xfrm>
            <a:off x="620713" y="2016125"/>
            <a:ext cx="7194550" cy="3689350"/>
          </a:xfrm>
          <a:prstGeom prst="rect">
            <a:avLst/>
          </a:prstGeom>
          <a:noFill/>
          <a:ln w="9525">
            <a:noFill/>
            <a:miter lim="800000"/>
            <a:headEnd/>
            <a:tailEnd/>
          </a:ln>
        </p:spPr>
        <p:txBody>
          <a:bodyPr/>
          <a:lstStyle/>
          <a:p>
            <a:pPr>
              <a:spcBef>
                <a:spcPct val="20000"/>
              </a:spcBef>
              <a:buFont typeface="Arial" charset="0"/>
              <a:buNone/>
            </a:pPr>
            <a:r>
              <a:rPr lang="nl-NL" sz="3200" dirty="0">
                <a:solidFill>
                  <a:srgbClr val="898989"/>
                </a:solidFill>
                <a:latin typeface="Calibri" pitchFamily="34" charset="0"/>
              </a:rPr>
              <a:t>Rob Vinke, TBV Wonen</a:t>
            </a:r>
          </a:p>
          <a:p>
            <a:pPr eaLnBrk="0" hangingPunct="0">
              <a:spcBef>
                <a:spcPct val="20000"/>
              </a:spcBef>
              <a:buFont typeface="Arial" charset="0"/>
              <a:buNone/>
            </a:pPr>
            <a:endParaRPr lang="nl-NL" sz="2400" dirty="0" smtClean="0">
              <a:latin typeface="Calibri" pitchFamily="34" charset="0"/>
            </a:endParaRPr>
          </a:p>
          <a:p>
            <a:pPr eaLnBrk="0" hangingPunct="0">
              <a:spcBef>
                <a:spcPct val="20000"/>
              </a:spcBef>
            </a:pPr>
            <a:r>
              <a:rPr lang="nl-NL" sz="2400" dirty="0">
                <a:latin typeface="+mn-lt"/>
              </a:rPr>
              <a:t>De scores op het onderdeel omgang met mensen van etnische afkomst ligt ver uiteen.   </a:t>
            </a:r>
            <a:r>
              <a:rPr lang="nl-NL" sz="2400" dirty="0" smtClean="0">
                <a:latin typeface="+mn-lt"/>
              </a:rPr>
              <a:t>Hoogste score: 7,7 laagste score: 5,9.</a:t>
            </a:r>
            <a:endParaRPr lang="nl-NL" sz="2400" dirty="0">
              <a:latin typeface="+mn-lt"/>
            </a:endParaRPr>
          </a:p>
          <a:p>
            <a:pPr eaLnBrk="0" hangingPunct="0">
              <a:spcBef>
                <a:spcPct val="20000"/>
              </a:spcBef>
            </a:pPr>
            <a:r>
              <a:rPr lang="nl-NL" sz="2400" dirty="0">
                <a:latin typeface="+mn-lt"/>
              </a:rPr>
              <a:t> </a:t>
            </a:r>
          </a:p>
          <a:p>
            <a:pPr eaLnBrk="0" hangingPunct="0">
              <a:spcBef>
                <a:spcPct val="20000"/>
              </a:spcBef>
            </a:pPr>
            <a:r>
              <a:rPr lang="nl-NL" sz="2400" dirty="0">
                <a:latin typeface="+mn-lt"/>
              </a:rPr>
              <a:t>Ik ben er van overtuigd dat de leefbaarheid in de wijk verbetert als mensen van verschillende nationaliteiten meer contact met elkaar hebben. </a:t>
            </a:r>
          </a:p>
          <a:p>
            <a:pPr eaLnBrk="0" hangingPunct="0">
              <a:spcBef>
                <a:spcPct val="20000"/>
              </a:spcBef>
              <a:buFont typeface="Arial" charset="0"/>
              <a:buNone/>
            </a:pPr>
            <a:endParaRPr lang="nl-NL" sz="2400" dirty="0">
              <a:latin typeface="Calibri" pitchFamily="34" charset="0"/>
            </a:endParaRPr>
          </a:p>
        </p:txBody>
      </p:sp>
    </p:spTree>
    <p:extLst>
      <p:ext uri="{BB962C8B-B14F-4D97-AF65-F5344CB8AC3E}">
        <p14:creationId xmlns:p14="http://schemas.microsoft.com/office/powerpoint/2010/main" val="2151037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Stelling 4</a:t>
            </a:r>
            <a:br>
              <a:rPr lang="nl-NL" b="1" smtClean="0">
                <a:solidFill>
                  <a:srgbClr val="043258"/>
                </a:solidFill>
              </a:rPr>
            </a:br>
            <a:endParaRPr lang="nl-NL" b="1" smtClean="0">
              <a:solidFill>
                <a:srgbClr val="043258"/>
              </a:solidFill>
            </a:endParaRPr>
          </a:p>
        </p:txBody>
      </p:sp>
      <p:sp>
        <p:nvSpPr>
          <p:cNvPr id="64514" name="Subtitel 2"/>
          <p:cNvSpPr>
            <a:spLocks noGrp="1"/>
          </p:cNvSpPr>
          <p:nvPr>
            <p:ph type="subTitle" idx="4294967295"/>
          </p:nvPr>
        </p:nvSpPr>
        <p:spPr>
          <a:xfrm>
            <a:off x="620713" y="2016125"/>
            <a:ext cx="8159750" cy="3689350"/>
          </a:xfrm>
        </p:spPr>
        <p:txBody>
          <a:bodyPr/>
          <a:lstStyle/>
          <a:p>
            <a:pPr marL="0" indent="0" eaLnBrk="1" hangingPunct="1">
              <a:buFont typeface="Arial" charset="0"/>
              <a:buNone/>
            </a:pPr>
            <a:r>
              <a:rPr lang="nl-NL" dirty="0" smtClean="0">
                <a:solidFill>
                  <a:srgbClr val="898989"/>
                </a:solidFill>
              </a:rPr>
              <a:t>Aline </a:t>
            </a:r>
            <a:r>
              <a:rPr lang="nl-NL" dirty="0" err="1" smtClean="0">
                <a:solidFill>
                  <a:srgbClr val="898989"/>
                </a:solidFill>
              </a:rPr>
              <a:t>Zwierstra</a:t>
            </a:r>
            <a:r>
              <a:rPr lang="nl-NL" dirty="0" smtClean="0">
                <a:solidFill>
                  <a:srgbClr val="898989"/>
                </a:solidFill>
              </a:rPr>
              <a:t> - </a:t>
            </a:r>
            <a:r>
              <a:rPr lang="nl-NL" dirty="0" err="1" smtClean="0">
                <a:solidFill>
                  <a:srgbClr val="898989"/>
                </a:solidFill>
              </a:rPr>
              <a:t>WonenBreburg</a:t>
            </a:r>
            <a:endParaRPr lang="nl-NL" dirty="0" smtClean="0">
              <a:solidFill>
                <a:srgbClr val="898989"/>
              </a:solidFill>
            </a:endParaRPr>
          </a:p>
          <a:p>
            <a:pPr marL="0" indent="0">
              <a:buFont typeface="Arial" charset="0"/>
              <a:buNone/>
            </a:pPr>
            <a:endParaRPr lang="nl-NL" sz="2400" dirty="0" smtClean="0"/>
          </a:p>
          <a:p>
            <a:pPr marL="0" indent="0">
              <a:buNone/>
            </a:pPr>
            <a:r>
              <a:rPr lang="nl-NL" sz="2400" dirty="0"/>
              <a:t>In het Lemononderzoek </a:t>
            </a:r>
            <a:r>
              <a:rPr lang="nl-NL" sz="2400" dirty="0" smtClean="0"/>
              <a:t>wordt de </a:t>
            </a:r>
            <a:r>
              <a:rPr lang="nl-NL" sz="2400" dirty="0"/>
              <a:t>kwaliteit van de </a:t>
            </a:r>
            <a:r>
              <a:rPr lang="nl-NL" sz="2400" dirty="0" smtClean="0"/>
              <a:t>woning erg positief beoordeeld met een 7,6. </a:t>
            </a:r>
            <a:r>
              <a:rPr lang="nl-NL" sz="2400" dirty="0"/>
              <a:t/>
            </a:r>
            <a:br>
              <a:rPr lang="nl-NL" sz="2400" dirty="0"/>
            </a:br>
            <a:endParaRPr lang="nl-NL" sz="2400" dirty="0"/>
          </a:p>
          <a:p>
            <a:pPr marL="0" indent="0">
              <a:buNone/>
            </a:pPr>
            <a:r>
              <a:rPr lang="nl-NL" sz="2400" dirty="0"/>
              <a:t>Wij vinden dat het voor de Tilburgse corporaties niet meer nodig is om te investeren in (extra) kwaliteit van de woningen. In plaats daarvan zetten we dat geld in om onze huren laag te houden.</a:t>
            </a:r>
          </a:p>
          <a:p>
            <a:pPr marL="0" indent="0" eaLnBrk="1" hangingPunct="1">
              <a:buFont typeface="Arial" charset="0"/>
              <a:buNone/>
            </a:pPr>
            <a:endParaRPr lang="nl-NL" dirty="0" smtClean="0">
              <a:solidFill>
                <a:srgbClr val="898989"/>
              </a:solidFill>
            </a:endParaRPr>
          </a:p>
          <a:p>
            <a:pPr marL="0" indent="0" eaLnBrk="1" hangingPunct="1">
              <a:buFont typeface="Arial" charset="0"/>
              <a:buNone/>
            </a:pPr>
            <a:endParaRPr lang="nl-NL" dirty="0" smtClean="0">
              <a:solidFill>
                <a:srgbClr val="898989"/>
              </a:solidFill>
            </a:endParaRPr>
          </a:p>
        </p:txBody>
      </p:sp>
    </p:spTree>
    <p:extLst>
      <p:ext uri="{BB962C8B-B14F-4D97-AF65-F5344CB8AC3E}">
        <p14:creationId xmlns:p14="http://schemas.microsoft.com/office/powerpoint/2010/main" val="1798441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ctrTitle" idx="4294967295"/>
          </p:nvPr>
        </p:nvSpPr>
        <p:spPr>
          <a:xfrm>
            <a:off x="620713" y="1443038"/>
            <a:ext cx="7194550" cy="835025"/>
          </a:xfrm>
        </p:spPr>
        <p:txBody>
          <a:bodyPr wrap="none" anchor="t"/>
          <a:lstStyle/>
          <a:p>
            <a:pPr algn="l" eaLnBrk="1" hangingPunct="1"/>
            <a:r>
              <a:rPr lang="nl-NL" b="1" dirty="0" smtClean="0">
                <a:solidFill>
                  <a:srgbClr val="043258"/>
                </a:solidFill>
              </a:rPr>
              <a:t>Enkele cijfers</a:t>
            </a:r>
            <a:br>
              <a:rPr lang="nl-NL" b="1" dirty="0" smtClean="0">
                <a:solidFill>
                  <a:srgbClr val="043258"/>
                </a:solidFill>
              </a:rPr>
            </a:br>
            <a:endParaRPr lang="nl-NL" b="1" dirty="0" smtClean="0">
              <a:solidFill>
                <a:srgbClr val="043258"/>
              </a:solidFill>
            </a:endParaRPr>
          </a:p>
        </p:txBody>
      </p:sp>
      <p:sp>
        <p:nvSpPr>
          <p:cNvPr id="30723" name="Subtitel 2"/>
          <p:cNvSpPr>
            <a:spLocks noGrp="1"/>
          </p:cNvSpPr>
          <p:nvPr>
            <p:ph type="subTitle" idx="4294967295"/>
          </p:nvPr>
        </p:nvSpPr>
        <p:spPr>
          <a:xfrm>
            <a:off x="620713" y="2278063"/>
            <a:ext cx="7194550" cy="3427412"/>
          </a:xfrm>
        </p:spPr>
        <p:txBody>
          <a:bodyPr/>
          <a:lstStyle/>
          <a:p>
            <a:pPr marL="0" indent="0" eaLnBrk="1" hangingPunct="1">
              <a:buFont typeface="Arial" charset="0"/>
              <a:buNone/>
            </a:pPr>
            <a:endParaRPr lang="nl-NL" dirty="0" smtClean="0"/>
          </a:p>
          <a:p>
            <a:pPr eaLnBrk="1" hangingPunct="1"/>
            <a:r>
              <a:rPr lang="nl-NL" dirty="0" smtClean="0"/>
              <a:t>September 2015 </a:t>
            </a:r>
          </a:p>
          <a:p>
            <a:pPr eaLnBrk="1" hangingPunct="1"/>
            <a:r>
              <a:rPr lang="nl-NL" dirty="0" smtClean="0"/>
              <a:t>52.590 bewoners benaderd</a:t>
            </a:r>
          </a:p>
          <a:p>
            <a:pPr eaLnBrk="1" hangingPunct="1"/>
            <a:r>
              <a:rPr lang="nl-NL" dirty="0" smtClean="0"/>
              <a:t>14.627 respondenten (28%)</a:t>
            </a:r>
          </a:p>
          <a:p>
            <a:pPr marL="0" indent="0" eaLnBrk="1" hangingPunct="1">
              <a:buFont typeface="Arial" charset="0"/>
              <a:buNone/>
            </a:pPr>
            <a:endParaRPr lang="nl-N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Voorbeeld</a:t>
            </a:r>
          </a:p>
        </p:txBody>
      </p:sp>
      <p:sp>
        <p:nvSpPr>
          <p:cNvPr id="23554" name="Subtitel 2"/>
          <p:cNvSpPr>
            <a:spLocks noGrp="1"/>
          </p:cNvSpPr>
          <p:nvPr>
            <p:ph type="subTitle" idx="4294967295"/>
          </p:nvPr>
        </p:nvSpPr>
        <p:spPr>
          <a:xfrm>
            <a:off x="620713" y="2278063"/>
            <a:ext cx="7194550" cy="3427412"/>
          </a:xfrm>
        </p:spPr>
        <p:txBody>
          <a:bodyPr/>
          <a:lstStyle/>
          <a:p>
            <a:pPr marL="0" indent="0" eaLnBrk="1" hangingPunct="1">
              <a:buFont typeface="Arial" charset="0"/>
              <a:buNone/>
            </a:pPr>
            <a:endParaRPr lang="nl-NL" smtClean="0">
              <a:solidFill>
                <a:srgbClr val="898989"/>
              </a:solidFill>
            </a:endParaRPr>
          </a:p>
          <a:p>
            <a:pPr marL="0" indent="0" eaLnBrk="1" hangingPunct="1">
              <a:buFont typeface="Arial" charset="0"/>
              <a:buNone/>
            </a:pPr>
            <a:endParaRPr lang="nl-NL" smtClean="0">
              <a:solidFill>
                <a:srgbClr val="898989"/>
              </a:solidFill>
            </a:endParaRPr>
          </a:p>
        </p:txBody>
      </p:sp>
      <p:pic>
        <p:nvPicPr>
          <p:cNvPr id="2" name="Afbeelding 1"/>
          <p:cNvPicPr>
            <a:picLocks noChangeAspect="1"/>
          </p:cNvPicPr>
          <p:nvPr/>
        </p:nvPicPr>
        <p:blipFill>
          <a:blip r:embed="rId3"/>
          <a:stretch>
            <a:fillRect/>
          </a:stretch>
        </p:blipFill>
        <p:spPr>
          <a:xfrm>
            <a:off x="302055" y="3104210"/>
            <a:ext cx="8753169" cy="11570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NL" b="1" dirty="0" smtClean="0">
                <a:solidFill>
                  <a:srgbClr val="043258"/>
                </a:solidFill>
              </a:rPr>
              <a:t>Het onderzoek: de vragen</a:t>
            </a:r>
            <a:endParaRPr lang="nl-NL" altLang="nl-NL" dirty="0" smtClean="0"/>
          </a:p>
        </p:txBody>
      </p:sp>
      <p:sp>
        <p:nvSpPr>
          <p:cNvPr id="2" name="Tijdelijke aanduiding voor inhoud 1"/>
          <p:cNvSpPr>
            <a:spLocks noGrp="1"/>
          </p:cNvSpPr>
          <p:nvPr>
            <p:ph idx="1"/>
          </p:nvPr>
        </p:nvSpPr>
        <p:spPr/>
        <p:txBody>
          <a:bodyPr/>
          <a:lstStyle/>
          <a:p>
            <a:endParaRPr lang="nl-NL"/>
          </a:p>
        </p:txBody>
      </p:sp>
      <p:pic>
        <p:nvPicPr>
          <p:cNvPr id="3" name="Afbeelding 2"/>
          <p:cNvPicPr>
            <a:picLocks noChangeAspect="1"/>
          </p:cNvPicPr>
          <p:nvPr/>
        </p:nvPicPr>
        <p:blipFill>
          <a:blip r:embed="rId2"/>
          <a:stretch>
            <a:fillRect/>
          </a:stretch>
        </p:blipFill>
        <p:spPr>
          <a:xfrm>
            <a:off x="90254" y="1688100"/>
            <a:ext cx="8991600" cy="50958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1323" y="124287"/>
            <a:ext cx="9173079" cy="65220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ctrTitle" idx="4294967295"/>
          </p:nvPr>
        </p:nvSpPr>
        <p:spPr>
          <a:xfrm>
            <a:off x="620713" y="1443038"/>
            <a:ext cx="7194550" cy="835025"/>
          </a:xfrm>
        </p:spPr>
        <p:txBody>
          <a:bodyPr wrap="none" anchor="t"/>
          <a:lstStyle/>
          <a:p>
            <a:pPr algn="l" eaLnBrk="1" hangingPunct="1"/>
            <a:r>
              <a:rPr lang="nl-NL" b="1" smtClean="0">
                <a:solidFill>
                  <a:srgbClr val="043258"/>
                </a:solidFill>
              </a:rPr>
              <a:t>Enkele conclusies</a:t>
            </a:r>
          </a:p>
        </p:txBody>
      </p:sp>
      <p:sp>
        <p:nvSpPr>
          <p:cNvPr id="30723" name="Subtitel 2"/>
          <p:cNvSpPr>
            <a:spLocks noGrp="1"/>
          </p:cNvSpPr>
          <p:nvPr>
            <p:ph type="subTitle" idx="4294967295"/>
          </p:nvPr>
        </p:nvSpPr>
        <p:spPr>
          <a:xfrm>
            <a:off x="620713" y="2278063"/>
            <a:ext cx="7194550" cy="3427412"/>
          </a:xfrm>
        </p:spPr>
        <p:txBody>
          <a:bodyPr/>
          <a:lstStyle/>
          <a:p>
            <a:pPr eaLnBrk="1" hangingPunct="1"/>
            <a:r>
              <a:rPr lang="nl-NL" dirty="0" smtClean="0"/>
              <a:t>Gemiddeld scoort buurt een 7,3</a:t>
            </a:r>
          </a:p>
          <a:p>
            <a:pPr eaLnBrk="1" hangingPunct="1"/>
            <a:r>
              <a:rPr lang="nl-NL" dirty="0" smtClean="0"/>
              <a:t>Merendeel van de buurten is score afgelopen jaren niet gewijzigd.</a:t>
            </a:r>
          </a:p>
          <a:p>
            <a:pPr eaLnBrk="1" hangingPunct="1"/>
            <a:r>
              <a:rPr lang="nl-NL" dirty="0" smtClean="0"/>
              <a:t>Op veel onderdelen positieve ontwikkeling t.o.v. 2013</a:t>
            </a:r>
          </a:p>
          <a:p>
            <a:pPr eaLnBrk="1" hangingPunct="1"/>
            <a:r>
              <a:rPr lang="nl-NL" dirty="0" smtClean="0"/>
              <a:t>Grote verschillen tussen wijken</a:t>
            </a:r>
            <a:br>
              <a:rPr lang="nl-NL" dirty="0" smtClean="0"/>
            </a:br>
            <a:endParaRPr lang="nl-NL" dirty="0" smtClean="0"/>
          </a:p>
          <a:p>
            <a:pPr eaLnBrk="1" hangingPunct="1">
              <a:buFont typeface="Arial" charset="0"/>
              <a:buNone/>
            </a:pPr>
            <a:endParaRPr lang="nl-NL" dirty="0" smtClean="0"/>
          </a:p>
          <a:p>
            <a:pPr eaLnBrk="1" hangingPunct="1">
              <a:buFont typeface="Arial" charset="0"/>
              <a:buNone/>
            </a:pP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ctrTitle" idx="4294967295"/>
          </p:nvPr>
        </p:nvSpPr>
        <p:spPr>
          <a:xfrm>
            <a:off x="620713" y="1443038"/>
            <a:ext cx="7194550" cy="835025"/>
          </a:xfrm>
        </p:spPr>
        <p:txBody>
          <a:bodyPr wrap="none" anchor="t"/>
          <a:lstStyle/>
          <a:p>
            <a:pPr algn="l" eaLnBrk="1" hangingPunct="1"/>
            <a:r>
              <a:rPr lang="nl-NL" b="1" dirty="0" smtClean="0">
                <a:solidFill>
                  <a:srgbClr val="043258"/>
                </a:solidFill>
              </a:rPr>
              <a:t>Enkele conclusies</a:t>
            </a:r>
          </a:p>
        </p:txBody>
      </p:sp>
      <p:sp>
        <p:nvSpPr>
          <p:cNvPr id="30723" name="Subtitel 2"/>
          <p:cNvSpPr>
            <a:spLocks noGrp="1"/>
          </p:cNvSpPr>
          <p:nvPr>
            <p:ph type="subTitle" idx="4294967295"/>
          </p:nvPr>
        </p:nvSpPr>
        <p:spPr>
          <a:xfrm>
            <a:off x="620713" y="2278063"/>
            <a:ext cx="7194550" cy="3427412"/>
          </a:xfrm>
        </p:spPr>
        <p:txBody>
          <a:bodyPr/>
          <a:lstStyle/>
          <a:p>
            <a:pPr eaLnBrk="1" hangingPunct="1"/>
            <a:r>
              <a:rPr lang="nl-NL" dirty="0" smtClean="0"/>
              <a:t>Lager dan landelijk gemiddelde:</a:t>
            </a:r>
          </a:p>
          <a:p>
            <a:pPr lvl="1" eaLnBrk="1" hangingPunct="1"/>
            <a:r>
              <a:rPr lang="nl-NL" dirty="0" smtClean="0"/>
              <a:t>Vervuiling, overlast, criminaliteit</a:t>
            </a:r>
          </a:p>
          <a:p>
            <a:pPr eaLnBrk="1" hangingPunct="1"/>
            <a:r>
              <a:rPr lang="nl-NL" dirty="0" smtClean="0"/>
              <a:t>Hoger landelijk </a:t>
            </a:r>
            <a:r>
              <a:rPr lang="nl-NL" dirty="0"/>
              <a:t>gemiddelde:</a:t>
            </a:r>
          </a:p>
          <a:p>
            <a:pPr lvl="1" eaLnBrk="1" hangingPunct="1"/>
            <a:r>
              <a:rPr lang="nl-NL" dirty="0" smtClean="0"/>
              <a:t>Kwaliteit van de woningen en van de algemene voorzieningen</a:t>
            </a:r>
            <a:endParaRPr lang="nl-NL" dirty="0"/>
          </a:p>
          <a:p>
            <a:pPr lvl="1" eaLnBrk="1" hangingPunct="1"/>
            <a:endParaRPr lang="nl-NL" dirty="0"/>
          </a:p>
          <a:p>
            <a:pPr lvl="1" eaLnBrk="1" hangingPunct="1"/>
            <a:endParaRPr lang="nl-NL" dirty="0" smtClean="0"/>
          </a:p>
          <a:p>
            <a:pPr eaLnBrk="1" hangingPunct="1"/>
            <a:endParaRPr lang="nl-NL" dirty="0" smtClean="0"/>
          </a:p>
          <a:p>
            <a:pPr eaLnBrk="1" hangingPunct="1">
              <a:buFont typeface="Arial" charset="0"/>
              <a:buNone/>
            </a:pPr>
            <a:endParaRPr lang="nl-NL" dirty="0" smtClean="0"/>
          </a:p>
          <a:p>
            <a:pPr eaLnBrk="1" hangingPunct="1">
              <a:buFont typeface="Arial" charset="0"/>
              <a:buNone/>
            </a:pPr>
            <a:endParaRPr lang="nl-NL" dirty="0" smtClean="0"/>
          </a:p>
        </p:txBody>
      </p:sp>
    </p:spTree>
    <p:extLst>
      <p:ext uri="{BB962C8B-B14F-4D97-AF65-F5344CB8AC3E}">
        <p14:creationId xmlns:p14="http://schemas.microsoft.com/office/powerpoint/2010/main" val="6489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728</Words>
  <Application>Microsoft Office PowerPoint</Application>
  <PresentationFormat>Diavoorstelling (4:3)</PresentationFormat>
  <Paragraphs>197</Paragraphs>
  <Slides>32</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Office-thema</vt:lpstr>
      <vt:lpstr>Wijktoets en Lemon</vt:lpstr>
      <vt:lpstr>Lemon </vt:lpstr>
      <vt:lpstr>Lemon </vt:lpstr>
      <vt:lpstr>Enkele cijfers </vt:lpstr>
      <vt:lpstr>Voorbeeld</vt:lpstr>
      <vt:lpstr>Het onderzoek: de vragen</vt:lpstr>
      <vt:lpstr>PowerPoint-presentatie</vt:lpstr>
      <vt:lpstr>Enkele conclusies</vt:lpstr>
      <vt:lpstr>Enkele conclusies</vt:lpstr>
      <vt:lpstr>PowerPoint-presentatie</vt:lpstr>
      <vt:lpstr>Grote verschillen tussen wijken fysiek</vt:lpstr>
      <vt:lpstr>Grote verschillen tussen wijken ongenoegens</vt:lpstr>
      <vt:lpstr>Het lezen van de  cijfers!</vt:lpstr>
      <vt:lpstr>Korvel scoort minder goed</vt:lpstr>
      <vt:lpstr>Op buurtniveau grote ontwikkeling</vt:lpstr>
      <vt:lpstr>Vervolg</vt:lpstr>
      <vt:lpstr>Wijktoets</vt:lpstr>
      <vt:lpstr>PowerPoint-presentatie</vt:lpstr>
      <vt:lpstr>PowerPoint-presentatie</vt:lpstr>
      <vt:lpstr>PowerPoint-presentatie</vt:lpstr>
      <vt:lpstr>PowerPoint-presentatie</vt:lpstr>
      <vt:lpstr>PowerPoint-presentatie</vt:lpstr>
      <vt:lpstr>PowerPoint-presentatie</vt:lpstr>
      <vt:lpstr>Focuswijken 2016</vt:lpstr>
      <vt:lpstr>Aandachtswijken 2016</vt:lpstr>
      <vt:lpstr>Rode draden:</vt:lpstr>
      <vt:lpstr>Vervolg:</vt:lpstr>
      <vt:lpstr>Stellingen</vt:lpstr>
      <vt:lpstr>Stelling 1</vt:lpstr>
      <vt:lpstr>Stelling 2</vt:lpstr>
      <vt:lpstr>Stelling 3</vt:lpstr>
      <vt:lpstr>Stelling 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Femke</dc:creator>
  <cp:lastModifiedBy>GERARD</cp:lastModifiedBy>
  <cp:revision>65</cp:revision>
  <cp:lastPrinted>2016-03-18T08:09:23Z</cp:lastPrinted>
  <dcterms:created xsi:type="dcterms:W3CDTF">2013-01-18T14:48:07Z</dcterms:created>
  <dcterms:modified xsi:type="dcterms:W3CDTF">2016-03-23T21:43:02Z</dcterms:modified>
</cp:coreProperties>
</file>